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94" r:id="rId6"/>
    <p:sldId id="299" r:id="rId7"/>
    <p:sldId id="296" r:id="rId8"/>
    <p:sldId id="300" r:id="rId9"/>
    <p:sldId id="301" r:id="rId10"/>
    <p:sldId id="302" r:id="rId11"/>
    <p:sldId id="297" r:id="rId12"/>
    <p:sldId id="304" r:id="rId13"/>
    <p:sldId id="305" r:id="rId14"/>
    <p:sldId id="311" r:id="rId15"/>
    <p:sldId id="306" r:id="rId16"/>
    <p:sldId id="31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7"/>
    <a:srgbClr val="E87B1C"/>
    <a:srgbClr val="333333"/>
    <a:srgbClr val="005A74"/>
    <a:srgbClr val="934C94"/>
    <a:srgbClr val="8A5BE7"/>
    <a:srgbClr val="A82CE0"/>
    <a:srgbClr val="57257D"/>
    <a:srgbClr val="BDB789"/>
    <a:srgbClr val="939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8" autoAdjust="0"/>
    <p:restoredTop sz="94552" autoAdjust="0"/>
  </p:normalViewPr>
  <p:slideViewPr>
    <p:cSldViewPr>
      <p:cViewPr varScale="1">
        <p:scale>
          <a:sx n="75" d="100"/>
          <a:sy n="75" d="100"/>
        </p:scale>
        <p:origin x="12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ECDA-E2C2-4F41-8023-CF14EF4EF55D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3958-33A3-4BF7-B28F-1CB191787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0984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279BC-4182-462B-A944-114989A11DC7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D4E8F-0691-455F-AAD8-AA2A347FE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25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81F0-3DFA-4354-9153-147C58ADB10C}" type="datetime1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2EE4-69F2-4F3D-B044-6A89A052299B}" type="datetime1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311F-B4DA-4CE2-8F4B-A4267AD3AEC4}" type="datetime1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EA03-70A5-40A0-8880-206B40FB5038}" type="datetime1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BF13-1389-4C72-B69A-0F3E31D089F7}" type="datetime1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EABB-5CAA-40A1-861E-62C1F80DA76B}" type="datetime1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4ECC-5450-4CF9-ADB1-7C4F1DF9A237}" type="datetime1">
              <a:rPr lang="fr-FR" smtClean="0"/>
              <a:t>21/03/2018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EC39-7C79-49CB-828A-90E86CE3F72E}" type="datetime1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C9D-1D77-4B47-A94D-488ACD73F7DE}" type="datetime1">
              <a:rPr lang="fr-FR" smtClean="0"/>
              <a:t>21/03/2018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146E-EFB6-45C1-B76E-D0181DDF99AA}" type="datetime1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132F-8255-4888-A1B4-4111CDC2FFF2}" type="datetime1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96F0-8158-4BC5-B66A-10818960EC38}" type="datetime1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77C2-F82F-4A52-BCDA-253C0B0675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beau.eaufrance.fr/foru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hubeau.eaufrance.fr/contac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views/Devalpomi/Devalpomi?:showVizHome=n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eau.eaufrance.fr/page/api-piezometrie#!/niveaux-aquiferes/chroniques_csv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213373" y="2132856"/>
            <a:ext cx="2736304" cy="2736304"/>
            <a:chOff x="3213373" y="2132856"/>
            <a:chExt cx="2736304" cy="2736304"/>
          </a:xfrm>
        </p:grpSpPr>
        <p:sp>
          <p:nvSpPr>
            <p:cNvPr id="6" name="Ellipse 5"/>
            <p:cNvSpPr/>
            <p:nvPr/>
          </p:nvSpPr>
          <p:spPr>
            <a:xfrm>
              <a:off x="3213373" y="2132856"/>
              <a:ext cx="2736304" cy="2736304"/>
            </a:xfrm>
            <a:prstGeom prst="ellipse">
              <a:avLst/>
            </a:prstGeom>
            <a:solidFill>
              <a:srgbClr val="E87B1C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75856" y="2714144"/>
              <a:ext cx="25922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cap="all" dirty="0" smtClean="0">
                  <a:solidFill>
                    <a:schemeClr val="bg1"/>
                  </a:solidFill>
                  <a:latin typeface="+mj-lt"/>
                </a:rPr>
                <a:t>HUB’EAU</a:t>
              </a:r>
            </a:p>
            <a:p>
              <a:pPr algn="ctr"/>
              <a:endParaRPr lang="fr-FR" sz="2000" b="1" cap="all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fr-FR" sz="2000" b="1" cap="all" dirty="0" smtClean="0">
                  <a:solidFill>
                    <a:schemeClr val="bg1"/>
                  </a:solidFill>
                  <a:latin typeface="+mj-lt"/>
                </a:rPr>
                <a:t>Les données sur l’eau à portée de clic</a:t>
              </a:r>
            </a:p>
            <a:p>
              <a:pPr algn="ctr"/>
              <a:endParaRPr lang="fr-FR" sz="2000" b="1" cap="all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854316"/>
            <a:ext cx="1889071" cy="7430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372967"/>
          </a:xfrm>
          <a:prstGeom prst="rect">
            <a:avLst/>
          </a:prstGeom>
        </p:spPr>
      </p:pic>
      <p:pic>
        <p:nvPicPr>
          <p:cNvPr id="10" name="Image 9" descr="MISSION_LOGO-CARN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826" y="6069145"/>
            <a:ext cx="1001830" cy="413453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4355976" y="3212976"/>
            <a:ext cx="43204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>
                <a:solidFill>
                  <a:srgbClr val="E87B1C"/>
                </a:solidFill>
                <a:latin typeface="Arial" pitchFamily="34" charset="0"/>
              </a:rPr>
              <a:t>Comment les exploiter </a:t>
            </a: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? </a:t>
            </a:r>
            <a:endParaRPr lang="fr-FR" sz="2000" b="1" cap="all" dirty="0">
              <a:solidFill>
                <a:srgbClr val="E87B1C"/>
              </a:solidFill>
              <a:latin typeface="Arial" pitchFamily="34" charset="0"/>
            </a:endParaRPr>
          </a:p>
          <a:p>
            <a:pPr>
              <a:spcAft>
                <a:spcPts val="600"/>
              </a:spcAft>
            </a:pPr>
            <a:endParaRPr lang="fr-FR" sz="2000" b="1" cap="all" dirty="0" smtClean="0">
              <a:solidFill>
                <a:srgbClr val="E87B1C"/>
              </a:solidFill>
              <a:latin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Construire une application Web autour 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Graphiques et carte des teneurs</a:t>
            </a:r>
            <a:br>
              <a:rPr lang="fr-FR" sz="1400" dirty="0">
                <a:latin typeface="Arial" pitchFamily="34" charset="0"/>
                <a:cs typeface="Arial" pitchFamily="34" charset="0"/>
              </a:rPr>
            </a:br>
            <a:r>
              <a:rPr lang="fr-FR" sz="1400" dirty="0">
                <a:latin typeface="Arial" pitchFamily="34" charset="0"/>
                <a:cs typeface="Arial" pitchFamily="34" charset="0"/>
              </a:rPr>
              <a:t>en nitrates</a:t>
            </a:r>
          </a:p>
          <a:p>
            <a:pPr marL="709200" lvl="1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401727" cy="36564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4392488" cy="36214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36864" y="4632236"/>
            <a:ext cx="379284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Construire une application mobile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…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95536" y="692696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Les données à venir dans </a:t>
            </a:r>
            <a:r>
              <a:rPr lang="fr-FR" sz="2000" b="1" cap="all" dirty="0" err="1" smtClean="0">
                <a:solidFill>
                  <a:srgbClr val="E87B1C"/>
                </a:solidFill>
                <a:latin typeface="Arial" pitchFamily="34" charset="0"/>
              </a:rPr>
              <a:t>Hub’Eau</a:t>
            </a:r>
            <a:endParaRPr lang="fr-FR" sz="2000" b="1" cap="all" dirty="0" smtClean="0">
              <a:solidFill>
                <a:srgbClr val="E87B1C"/>
              </a:solidFill>
              <a:latin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Niveau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et débit des cours d’eau (hydrométrie)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Température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des cours d’eau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Qualité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de l’eau distribuée au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robinet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  <p:grpSp>
        <p:nvGrpSpPr>
          <p:cNvPr id="19" name="Groupe 10"/>
          <p:cNvGrpSpPr>
            <a:grpSpLocks/>
          </p:cNvGrpSpPr>
          <p:nvPr/>
        </p:nvGrpSpPr>
        <p:grpSpPr bwMode="auto">
          <a:xfrm>
            <a:off x="5127953" y="1295424"/>
            <a:ext cx="3811737" cy="1718738"/>
            <a:chOff x="0" y="1246692"/>
            <a:chExt cx="9308023" cy="5097341"/>
          </a:xfrm>
        </p:grpSpPr>
        <p:grpSp>
          <p:nvGrpSpPr>
            <p:cNvPr id="20" name="Groupe 3"/>
            <p:cNvGrpSpPr>
              <a:grpSpLocks/>
            </p:cNvGrpSpPr>
            <p:nvPr/>
          </p:nvGrpSpPr>
          <p:grpSpPr bwMode="auto">
            <a:xfrm>
              <a:off x="0" y="1246692"/>
              <a:ext cx="9308023" cy="5097341"/>
              <a:chOff x="0" y="800308"/>
              <a:chExt cx="9308023" cy="509734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34" b="20504"/>
              <a:stretch/>
            </p:blipFill>
            <p:spPr bwMode="auto">
              <a:xfrm>
                <a:off x="0" y="1293866"/>
                <a:ext cx="9308023" cy="4603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1752" r="38722" b="81882"/>
              <a:stretch>
                <a:fillRect/>
              </a:stretch>
            </p:blipFill>
            <p:spPr bwMode="auto">
              <a:xfrm>
                <a:off x="3203848" y="800308"/>
                <a:ext cx="1161675" cy="368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1752" r="38722" b="81882"/>
              <a:stretch>
                <a:fillRect/>
              </a:stretch>
            </p:blipFill>
            <p:spPr bwMode="auto">
              <a:xfrm>
                <a:off x="769326" y="1030343"/>
                <a:ext cx="1161675" cy="368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3" descr="D:\temp\Imag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5" r="73276" b="89320"/>
            <a:stretch>
              <a:fillRect/>
            </a:stretch>
          </p:blipFill>
          <p:spPr bwMode="auto">
            <a:xfrm>
              <a:off x="3891434" y="1519217"/>
              <a:ext cx="1066403" cy="39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 descr="D:\temp\Imag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5" r="73276" b="89320"/>
            <a:stretch>
              <a:fillRect/>
            </a:stretch>
          </p:blipFill>
          <p:spPr bwMode="auto">
            <a:xfrm>
              <a:off x="5580111" y="2741615"/>
              <a:ext cx="1066403" cy="39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D:\temp\Imag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5" r="73276" b="89320"/>
            <a:stretch>
              <a:fillRect/>
            </a:stretch>
          </p:blipFill>
          <p:spPr bwMode="auto">
            <a:xfrm>
              <a:off x="1235234" y="1760863"/>
              <a:ext cx="1066403" cy="39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ZoneTexte 26"/>
          <p:cNvSpPr txBox="1"/>
          <p:nvPr/>
        </p:nvSpPr>
        <p:spPr>
          <a:xfrm>
            <a:off x="395536" y="3377206"/>
            <a:ext cx="854415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Perspectives</a:t>
            </a:r>
          </a:p>
          <a:p>
            <a:pPr>
              <a:spcAft>
                <a:spcPts val="600"/>
              </a:spcAft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Continuer à intégrer de nouvelles données, celles qui VOUS intéressent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« Augmenter 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» l’utilisation potentielle de ces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données par croisement des différents jeux de données existants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Utiliser les concepts « 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linked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data » pour lier les jeux de données entre eux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Ouvrir des API d’exposition de traitements et de retours utilisateur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Vos besoins ?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Autres types de données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Informations supplémentaires sur les données déjà accessibles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Autres formats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Besoin d’aide pour l’utilisation des APIs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Souhait de participer aux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béta-tests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des futures APIs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11664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-&gt; Contactez-nous !</a:t>
            </a:r>
          </a:p>
          <a:p>
            <a:pPr marL="709200" lvl="1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11664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Forum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 smtClean="0">
                <a:latin typeface="Arial" pitchFamily="34" charset="0"/>
                <a:cs typeface="Arial" pitchFamily="34" charset="0"/>
                <a:hlinkClick r:id="rId3"/>
              </a:rPr>
              <a:t>hubeau.eaufrance.fr/forum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11664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Formulaire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de contact : </a:t>
            </a:r>
            <a:r>
              <a:rPr lang="fr-FR" sz="16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fr-FR" sz="1600" dirty="0" smtClean="0">
                <a:latin typeface="Arial" pitchFamily="34" charset="0"/>
                <a:cs typeface="Arial" pitchFamily="34" charset="0"/>
                <a:hlinkClick r:id="rId4"/>
              </a:rPr>
              <a:t>hubeau.eaufrance.fr/contact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Crédits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Producteurs des données actuellement accessibles via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Hub’Eau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</p:txBody>
      </p:sp>
      <p:pic>
        <p:nvPicPr>
          <p:cNvPr id="5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4" y="2154254"/>
            <a:ext cx="909751" cy="6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06" y="2046521"/>
            <a:ext cx="679848" cy="8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97" y="2194619"/>
            <a:ext cx="1366376" cy="6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93" y="2174607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0" y="476672"/>
            <a:ext cx="2180084" cy="10046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83671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r>
              <a:rPr lang="fr-FR" sz="1600" b="1" dirty="0" smtClean="0">
                <a:solidFill>
                  <a:srgbClr val="878787"/>
                </a:solidFill>
                <a:latin typeface="Arial" pitchFamily="34" charset="0"/>
              </a:rPr>
              <a:t>		         : le premier hub de données ouvertes sur l’eau en France</a:t>
            </a:r>
          </a:p>
        </p:txBody>
      </p:sp>
      <p:grpSp>
        <p:nvGrpSpPr>
          <p:cNvPr id="6" name="Groupe 10"/>
          <p:cNvGrpSpPr>
            <a:grpSpLocks/>
          </p:cNvGrpSpPr>
          <p:nvPr/>
        </p:nvGrpSpPr>
        <p:grpSpPr bwMode="auto">
          <a:xfrm>
            <a:off x="2692072" y="3207564"/>
            <a:ext cx="5601361" cy="2525692"/>
            <a:chOff x="0" y="1246692"/>
            <a:chExt cx="9308023" cy="5097341"/>
          </a:xfrm>
        </p:grpSpPr>
        <p:grpSp>
          <p:nvGrpSpPr>
            <p:cNvPr id="7" name="Groupe 3"/>
            <p:cNvGrpSpPr>
              <a:grpSpLocks/>
            </p:cNvGrpSpPr>
            <p:nvPr/>
          </p:nvGrpSpPr>
          <p:grpSpPr bwMode="auto">
            <a:xfrm>
              <a:off x="0" y="1246692"/>
              <a:ext cx="9308023" cy="5097341"/>
              <a:chOff x="0" y="800308"/>
              <a:chExt cx="9308023" cy="509734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34" b="20504"/>
              <a:stretch/>
            </p:blipFill>
            <p:spPr bwMode="auto">
              <a:xfrm>
                <a:off x="0" y="1293866"/>
                <a:ext cx="9308023" cy="4603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1752" r="38722" b="81882"/>
              <a:stretch>
                <a:fillRect/>
              </a:stretch>
            </p:blipFill>
            <p:spPr bwMode="auto">
              <a:xfrm>
                <a:off x="3203848" y="800308"/>
                <a:ext cx="1161675" cy="368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1752" r="38722" b="81882"/>
              <a:stretch>
                <a:fillRect/>
              </a:stretch>
            </p:blipFill>
            <p:spPr bwMode="auto">
              <a:xfrm>
                <a:off x="769326" y="1030343"/>
                <a:ext cx="1161675" cy="368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" descr="D:\temp\Imag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5" r="73276" b="89320"/>
            <a:stretch>
              <a:fillRect/>
            </a:stretch>
          </p:blipFill>
          <p:spPr bwMode="auto">
            <a:xfrm>
              <a:off x="3891434" y="1519217"/>
              <a:ext cx="1066403" cy="39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D:\temp\Imag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5" r="73276" b="89320"/>
            <a:stretch>
              <a:fillRect/>
            </a:stretch>
          </p:blipFill>
          <p:spPr bwMode="auto">
            <a:xfrm>
              <a:off x="5580111" y="2741615"/>
              <a:ext cx="1066403" cy="39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:\temp\Imag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5" r="73276" b="89320"/>
            <a:stretch>
              <a:fillRect/>
            </a:stretch>
          </p:blipFill>
          <p:spPr bwMode="auto">
            <a:xfrm>
              <a:off x="1235234" y="1760863"/>
              <a:ext cx="1066403" cy="39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1" t="20361" r="33315" b="52274"/>
          <a:stretch>
            <a:fillRect/>
          </a:stretch>
        </p:blipFill>
        <p:spPr bwMode="auto">
          <a:xfrm>
            <a:off x="444561" y="3136649"/>
            <a:ext cx="2157942" cy="117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t="16194" r="49284" b="46564"/>
          <a:stretch>
            <a:fillRect/>
          </a:stretch>
        </p:blipFill>
        <p:spPr bwMode="auto">
          <a:xfrm>
            <a:off x="2363609" y="1772816"/>
            <a:ext cx="1681352" cy="13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t="13673" r="48903" b="47755"/>
          <a:stretch>
            <a:fillRect/>
          </a:stretch>
        </p:blipFill>
        <p:spPr bwMode="auto">
          <a:xfrm>
            <a:off x="4405001" y="1484784"/>
            <a:ext cx="1971528" cy="164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 t="14182" r="45660" b="49431"/>
          <a:stretch>
            <a:fillRect/>
          </a:stretch>
        </p:blipFill>
        <p:spPr bwMode="auto">
          <a:xfrm>
            <a:off x="6421225" y="2507951"/>
            <a:ext cx="2255231" cy="14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Pourquoi </a:t>
            </a:r>
            <a:r>
              <a:rPr lang="fr-FR" sz="2000" b="1" cap="all" dirty="0" err="1" smtClean="0">
                <a:solidFill>
                  <a:srgbClr val="E87B1C"/>
                </a:solidFill>
                <a:latin typeface="Arial" pitchFamily="34" charset="0"/>
              </a:rPr>
              <a:t>Hub’Eau</a:t>
            </a: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 ?</a:t>
            </a: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r>
              <a:rPr lang="fr-FR" sz="1600" b="1" dirty="0" smtClean="0">
                <a:solidFill>
                  <a:srgbClr val="878787"/>
                </a:solidFill>
                <a:latin typeface="Arial" pitchFamily="34" charset="0"/>
              </a:rPr>
              <a:t>Un </a:t>
            </a:r>
            <a:r>
              <a:rPr lang="fr-FR" sz="1600" b="1" dirty="0">
                <a:solidFill>
                  <a:srgbClr val="878787"/>
                </a:solidFill>
                <a:latin typeface="Arial" pitchFamily="34" charset="0"/>
              </a:rPr>
              <a:t>pas supplémentaire du SIE vers une réutilisation simplifiée des données 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existait déjà le Système d’Information sur l’Eau (SIE) ayant pour principe général l’ouverture des données sur l’eau MAIS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recherches parfois complexes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nécessité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de traverser de nombreux écrans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processus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non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automatisable / programmable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D’où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HUB’EAU, un pas supplémentaire vers la réutilisation simplifiée des données en suivant les principes du « FAIR data »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indable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(référencée)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ccessible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nteroperable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eusable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(réutilisable)</a:t>
            </a: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r>
              <a:rPr lang="fr-FR" sz="1600" b="1" dirty="0" err="1" smtClean="0">
                <a:solidFill>
                  <a:srgbClr val="878787"/>
                </a:solidFill>
                <a:latin typeface="Arial" pitchFamily="34" charset="0"/>
              </a:rPr>
              <a:t>Hub’Eau</a:t>
            </a:r>
            <a:r>
              <a:rPr lang="fr-FR" sz="1600" b="1" dirty="0" smtClean="0">
                <a:solidFill>
                  <a:srgbClr val="878787"/>
                </a:solidFill>
                <a:latin typeface="Arial" pitchFamily="34" charset="0"/>
              </a:rPr>
              <a:t> est le fruit de la collaboration de l’AFB (Agence Française de la Biodiversité) et du BRGM</a:t>
            </a:r>
            <a:endParaRPr lang="fr-FR" sz="1600" b="1" dirty="0">
              <a:solidFill>
                <a:srgbClr val="878787"/>
              </a:solidFill>
              <a:latin typeface="Arial" pitchFamily="34" charset="0"/>
            </a:endParaRP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Quels intérêts à utiliser </a:t>
            </a:r>
            <a:r>
              <a:rPr lang="fr-FR" sz="2000" b="1" cap="all" dirty="0" err="1" smtClean="0">
                <a:solidFill>
                  <a:srgbClr val="E87B1C"/>
                </a:solidFill>
                <a:latin typeface="Arial" pitchFamily="34" charset="0"/>
              </a:rPr>
              <a:t>Hub’EAU</a:t>
            </a: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 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indable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(référencé, découvrable)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hubeau.eaufrance.fr :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le point d’accès unique pour les données ouvertes sur l’eau en France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Référencé par ailleurs sur le site des API publiques françaises 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api.gouv.fr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ccessible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Sans authentification et à tout moment (7j/7, 24h/24)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De manière totalement automatique grâce à l’accès via des APIs</a:t>
            </a:r>
          </a:p>
          <a:p>
            <a:pPr marL="1200150" lvl="2" indent="-285750">
              <a:spcAft>
                <a:spcPts val="600"/>
              </a:spcAft>
              <a:buClr>
                <a:srgbClr val="E87B1C"/>
              </a:buClr>
              <a:buSzPct val="105000"/>
              <a:buFont typeface="Wingdings" panose="05000000000000000000" pitchFamily="2" charset="2"/>
              <a:buChar char="§"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Une API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permet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la communication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et l’échange de données entre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des systèmes informatiques qui n'ont pas forcément été conçus ensemble à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l'origine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Via des requêtes potentiellement complexes délivrant des résultats de manière très rapide</a:t>
            </a:r>
          </a:p>
          <a:p>
            <a:pPr marL="1200150" lvl="2" indent="-285750">
              <a:spcAft>
                <a:spcPts val="600"/>
              </a:spcAft>
              <a:buClr>
                <a:srgbClr val="E87B1C"/>
              </a:buClr>
              <a:buSzPct val="105000"/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Grâce à l’utilisation d’un nouveau type d’infrastructure (cluster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bigdata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>
                <a:solidFill>
                  <a:srgbClr val="E87B1C"/>
                </a:solidFill>
                <a:latin typeface="Arial" pitchFamily="34" charset="0"/>
              </a:rPr>
              <a:t>Quels intérêts à utiliser </a:t>
            </a:r>
            <a:r>
              <a:rPr lang="fr-FR" sz="2000" b="1" cap="all" dirty="0" err="1">
                <a:solidFill>
                  <a:srgbClr val="E87B1C"/>
                </a:solidFill>
                <a:latin typeface="Arial" pitchFamily="34" charset="0"/>
              </a:rPr>
              <a:t>Hub’EAU</a:t>
            </a:r>
            <a:r>
              <a:rPr lang="fr-FR" sz="2000" b="1" cap="all" dirty="0">
                <a:solidFill>
                  <a:srgbClr val="E87B1C"/>
                </a:solidFill>
                <a:latin typeface="Arial" pitchFamily="34" charset="0"/>
              </a:rPr>
              <a:t> 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nteroperable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Structure des résultats simplifiée mais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respectueuse des concepts SANDRE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Expérimentation vers la fourniture de résultats au standard OGC O&amp;M ainsi que vers un formalisme « 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linked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data » (JSON-LD)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eusable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(réutilisable)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Données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ouvertes (licence) 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Formats ouverts directement réutilisables : CSV, JSON,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GéoJSON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onnées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auto-compréhensibles (référentiels fournis) et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dénormalisées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r>
              <a:rPr lang="fr-FR" sz="1600" b="1" dirty="0" smtClean="0">
                <a:solidFill>
                  <a:srgbClr val="878787"/>
                </a:solidFill>
                <a:latin typeface="Arial" pitchFamily="34" charset="0"/>
              </a:rPr>
              <a:t>		Et plus important : API déjà réutilisées !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HUB’EAU est pérenne et utilisé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APIs de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Hub’Eau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sont utilisées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A commencer par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d’autres composants du SIE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(portails ADES et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Naïades)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Par des structures publiques externes (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ex :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LOGRAMI – cartes de mortalité de poissons)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Par des opérateurs privés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(ex : AQUASYS)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Pérenne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err="1">
                <a:latin typeface="Arial" pitchFamily="34" charset="0"/>
                <a:cs typeface="Arial" pitchFamily="34" charset="0"/>
              </a:rPr>
              <a:t>Hub’Eau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est issu d’un projet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lancé il y a 3 ans avec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l’AFB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err="1">
                <a:latin typeface="Arial" pitchFamily="34" charset="0"/>
                <a:cs typeface="Arial" pitchFamily="34" charset="0"/>
              </a:rPr>
              <a:t>Hub’Eau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n’est plus un prototype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err="1">
                <a:latin typeface="Arial" pitchFamily="34" charset="0"/>
                <a:cs typeface="Arial" pitchFamily="34" charset="0"/>
              </a:rPr>
              <a:t>Hub’Eau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est industrialisé depuis 1 an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err="1">
                <a:latin typeface="Arial" pitchFamily="34" charset="0"/>
                <a:cs typeface="Arial" pitchFamily="34" charset="0"/>
              </a:rPr>
              <a:t>Hub’Eau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est devenu un des composants de la toile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EauFrance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et du Système d’Information sur l’Eau (SIE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La stabilité ou le cas échéant la rétrocompatibilité sont au centre de nos attentions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r>
              <a:rPr lang="fr-FR" sz="1600" b="1" dirty="0" smtClean="0">
                <a:solidFill>
                  <a:srgbClr val="878787"/>
                </a:solidFill>
                <a:latin typeface="Arial" pitchFamily="34" charset="0"/>
              </a:rPr>
              <a:t>		Venez </a:t>
            </a:r>
            <a:r>
              <a:rPr lang="fr-FR" sz="1600" b="1" dirty="0">
                <a:solidFill>
                  <a:srgbClr val="878787"/>
                </a:solidFill>
                <a:latin typeface="Arial" pitchFamily="34" charset="0"/>
              </a:rPr>
              <a:t>chercher vos données sur </a:t>
            </a:r>
            <a:r>
              <a:rPr lang="fr-FR" sz="1600" b="1" dirty="0" err="1">
                <a:solidFill>
                  <a:srgbClr val="878787"/>
                </a:solidFill>
                <a:latin typeface="Arial" pitchFamily="34" charset="0"/>
              </a:rPr>
              <a:t>Hub’Eau</a:t>
            </a:r>
            <a:r>
              <a:rPr lang="fr-FR" sz="1600" b="1" dirty="0">
                <a:solidFill>
                  <a:srgbClr val="878787"/>
                </a:solidFill>
                <a:latin typeface="Arial" pitchFamily="34" charset="0"/>
              </a:rPr>
              <a:t> !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Exemple de réutilisation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11276"/>
            <a:ext cx="5209606" cy="567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ZoneTexte 1"/>
          <p:cNvSpPr txBox="1"/>
          <p:nvPr/>
        </p:nvSpPr>
        <p:spPr>
          <a:xfrm>
            <a:off x="467544" y="191683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4"/>
              </a:rPr>
              <a:t>https://public.tableau.com/views/Devalpomi/Devalpomi?:showVizHome=no</a:t>
            </a: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7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95536" y="692696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Les données déjà disponibles dans </a:t>
            </a:r>
            <a:r>
              <a:rPr lang="fr-FR" sz="2000" b="1" cap="all" dirty="0" err="1" smtClean="0">
                <a:solidFill>
                  <a:srgbClr val="E87B1C"/>
                </a:solidFill>
                <a:latin typeface="Arial" pitchFamily="34" charset="0"/>
              </a:rPr>
              <a:t>Hub’Eau</a:t>
            </a:r>
            <a:endParaRPr lang="fr-FR" sz="2000" b="1" cap="all" dirty="0" smtClean="0">
              <a:solidFill>
                <a:srgbClr val="E87B1C"/>
              </a:solidFill>
              <a:latin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69020"/>
              </p:ext>
            </p:extLst>
          </p:nvPr>
        </p:nvGraphicFramePr>
        <p:xfrm>
          <a:off x="492224" y="1792060"/>
          <a:ext cx="8184232" cy="329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40">
                  <a:extLst>
                    <a:ext uri="{9D8B030D-6E8A-4147-A177-3AD203B41FA5}">
                      <a16:colId xmlns:a16="http://schemas.microsoft.com/office/drawing/2014/main" val="2895533968"/>
                    </a:ext>
                  </a:extLst>
                </a:gridCol>
                <a:gridCol w="4899020">
                  <a:extLst>
                    <a:ext uri="{9D8B030D-6E8A-4147-A177-3AD203B41FA5}">
                      <a16:colId xmlns:a16="http://schemas.microsoft.com/office/drawing/2014/main" val="269087071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935826736"/>
                    </a:ext>
                  </a:extLst>
                </a:gridCol>
              </a:tblGrid>
              <a:tr h="54885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Icône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Volume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96578"/>
                  </a:ext>
                </a:extLst>
              </a:tr>
              <a:tr h="5488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Indicateurs services d’eau et d’assainissement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Plus de 270 000 données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73973"/>
                  </a:ext>
                </a:extLst>
              </a:tr>
              <a:tr h="5488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Populations de Poissons dans les cours d’eau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Plus de 240 000 références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759007"/>
                  </a:ext>
                </a:extLst>
              </a:tr>
              <a:tr h="5488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Qualité physico-chimique des cours d’eau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Plus de 125 millions d’analyses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740179"/>
                  </a:ext>
                </a:extLst>
              </a:tr>
              <a:tr h="5488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Qualité physico-chimique des nappes d’eau souterraine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Plus de 67 millions d’analyses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456581"/>
                  </a:ext>
                </a:extLst>
              </a:tr>
              <a:tr h="5488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Niveau des nappes d’eau souterraine (piézométrie)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Plus de 14 millions de mesures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42046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5" y="4638863"/>
            <a:ext cx="443921" cy="4356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1" y="2992643"/>
            <a:ext cx="500450" cy="4389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31554"/>
            <a:ext cx="600208" cy="4389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8" y="3438622"/>
            <a:ext cx="247731" cy="5569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8" y="3990596"/>
            <a:ext cx="292622" cy="5519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9320"/>
            <a:ext cx="1199338" cy="4717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5128" y="6515819"/>
            <a:ext cx="4056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BRGM</a:t>
            </a:r>
            <a:r>
              <a:rPr lang="fr-FR" sz="900" b="1" dirty="0" smtClean="0">
                <a:solidFill>
                  <a:srgbClr val="005A74"/>
                </a:solidFill>
              </a:rPr>
              <a:t> </a:t>
            </a:r>
            <a:r>
              <a:rPr lang="fr-FR" sz="900" kern="1000" dirty="0" smtClean="0">
                <a:solidFill>
                  <a:srgbClr val="005A74"/>
                </a:solidFill>
              </a:rPr>
              <a:t>SERVICE GÉOLOGIQUE NATIONAL</a:t>
            </a:r>
            <a:r>
              <a:rPr lang="fr-FR" sz="900" dirty="0">
                <a:solidFill>
                  <a:srgbClr val="005A74"/>
                </a:solidFill>
              </a:rPr>
              <a:t> </a:t>
            </a:r>
            <a:r>
              <a:rPr lang="fr-FR" sz="900" b="1" dirty="0" smtClean="0">
                <a:solidFill>
                  <a:srgbClr val="005A74"/>
                </a:solidFill>
                <a:latin typeface="Arial" pitchFamily="34" charset="0"/>
              </a:rPr>
              <a:t>WWW.BRGM.FR</a:t>
            </a:r>
            <a:endParaRPr lang="fr-FR" sz="900" b="1" dirty="0">
              <a:solidFill>
                <a:srgbClr val="005A74"/>
              </a:solidFill>
              <a:latin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692696"/>
            <a:ext cx="828092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cap="all" dirty="0" smtClean="0">
                <a:solidFill>
                  <a:srgbClr val="E87B1C"/>
                </a:solidFill>
                <a:latin typeface="Arial" pitchFamily="34" charset="0"/>
              </a:rPr>
              <a:t>Comment les exploiter simplement ? </a:t>
            </a: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Explorer et télécharger les données (en CSV par exemple) 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504000" lvl="2" indent="-252000">
              <a:spcAft>
                <a:spcPts val="600"/>
              </a:spcAft>
              <a:buClr>
                <a:srgbClr val="E87B1C"/>
              </a:buClr>
              <a:buSzPct val="105000"/>
              <a:buFont typeface="Courier New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  <a:hlinkClick r:id="rId3"/>
              </a:rPr>
              <a:t>http://hubeau.eaufrance.fr/page/api-piezometrie#!/niveaux-aquiferes/chroniques_csv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709200" lvl="1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E87B1C"/>
              </a:buClr>
              <a:buSzPct val="105000"/>
              <a:buFont typeface="Wingdings" pitchFamily="2" charset="2"/>
              <a:buChar char="l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Les intégrer dans ses calculs </a:t>
            </a:r>
          </a:p>
          <a:p>
            <a:pPr marL="742950" lvl="1" indent="-285750">
              <a:spcAft>
                <a:spcPts val="600"/>
              </a:spcAft>
              <a:buClr>
                <a:srgbClr val="E87B1C"/>
              </a:buClr>
              <a:buSzPct val="105000"/>
              <a:buFont typeface="Courier New" panose="02070309020205020404" pitchFamily="49" charset="0"/>
              <a:buChar char="o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7 lignes de code dans R</a:t>
            </a: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E87B1C"/>
              </a:buClr>
              <a:buSzPct val="105000"/>
            </a:pPr>
            <a:endParaRPr lang="fr-FR" sz="1600" b="1" dirty="0" smtClean="0">
              <a:solidFill>
                <a:srgbClr val="878787"/>
              </a:solidFill>
              <a:latin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76" y="2060848"/>
            <a:ext cx="4203948" cy="1040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941168"/>
            <a:ext cx="5812843" cy="12582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8" y="3212976"/>
            <a:ext cx="4465889" cy="3056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9" y="6242029"/>
            <a:ext cx="1686151" cy="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A5CB677DF4B44894DCA0F561D3E18" ma:contentTypeVersion="6" ma:contentTypeDescription="Crée un document." ma:contentTypeScope="" ma:versionID="84542e5d0c7ea4c6c09efa376dc25ad7">
  <xsd:schema xmlns:xsd="http://www.w3.org/2001/XMLSchema" xmlns:xs="http://www.w3.org/2001/XMLSchema" xmlns:p="http://schemas.microsoft.com/office/2006/metadata/properties" xmlns:ns2="5930fd1c-fd26-41fa-b83f-2612d0bd85a3" xmlns:ns3="0c11f228-8f2e-4b83-98ff-2d2e65bab51c" targetNamespace="http://schemas.microsoft.com/office/2006/metadata/properties" ma:root="true" ma:fieldsID="c3753ff4d69b429b01140292a49e3c36" ns2:_="" ns3:_="">
    <xsd:import namespace="5930fd1c-fd26-41fa-b83f-2612d0bd85a3"/>
    <xsd:import namespace="0c11f228-8f2e-4b83-98ff-2d2e65bab5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0fd1c-fd26-41fa-b83f-2612d0bd85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1f228-8f2e-4b83-98ff-2d2e65bab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FD79E-85DF-41CB-A3F9-DC88F5DD8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0fd1c-fd26-41fa-b83f-2612d0bd85a3"/>
    <ds:schemaRef ds:uri="0c11f228-8f2e-4b83-98ff-2d2e65bab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34ABBB-A2A3-4928-9402-5FC41B0A8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A4EAA0-EFDB-45AB-B9A9-F54091282B30}">
  <ds:schemaRefs>
    <ds:schemaRef ds:uri="5930fd1c-fd26-41fa-b83f-2612d0bd85a3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0c11f228-8f2e-4b83-98ff-2d2e65bab51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11139</TotalTime>
  <Words>591</Words>
  <Application>Microsoft Office PowerPoint</Application>
  <PresentationFormat>Affichage à l'écran (4:3)</PresentationFormat>
  <Paragraphs>167</Paragraphs>
  <Slides>13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PPT - Version française</dc:title>
  <dc:creator>Laurent</dc:creator>
  <cp:lastModifiedBy>Mauclerc Anthony</cp:lastModifiedBy>
  <cp:revision>389</cp:revision>
  <dcterms:created xsi:type="dcterms:W3CDTF">2014-02-12T09:48:16Z</dcterms:created>
  <dcterms:modified xsi:type="dcterms:W3CDTF">2018-03-21T11:18:09Z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0x010100832A5CB677DF4B44894DCA0F561D3E18</vt:lpwstr>
  </property>
</Properties>
</file>