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3" r:id="rId3"/>
    <p:sldId id="294" r:id="rId4"/>
    <p:sldId id="300" r:id="rId5"/>
    <p:sldId id="297" r:id="rId6"/>
    <p:sldId id="295" r:id="rId7"/>
    <p:sldId id="299" r:id="rId8"/>
    <p:sldId id="292" r:id="rId9"/>
    <p:sldId id="301" r:id="rId10"/>
    <p:sldId id="25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8" d="100"/>
          <a:sy n="148" d="100"/>
        </p:scale>
        <p:origin x="-85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Bull, Canopy, equensWorldline, Unify, Worldline and Zero Email are registered trademarks of the Atos group. November 2017. © 2017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786" y="17951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fr-FR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Worldgrid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Bull,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Canopy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equensWorldline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Unify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Worldline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Zero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Email are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registered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trademarks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Atos group.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November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2017. © 2017 Atos.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Confidential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information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owned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by Atos, to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used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by the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recipient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only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This document, or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any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part of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not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reproduced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copied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circulated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and/or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distributed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quoted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without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prior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written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approval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fr-FR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Atos.</a:t>
            </a:r>
            <a:endParaRPr lang="fr-FR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6" y="13188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69BF997-9B5F-4A82-AF31-6E87F25749B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563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fr-FR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</a:t>
            </a:fld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4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fr-FR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</a:t>
            </a:fld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4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latin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nl-NL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9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fr-FR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4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fr-FR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</a:t>
            </a:fld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7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fr-FR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8</a:t>
            </a:fld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4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Techno et architecture validée  et adaptée au contexte</a:t>
            </a:r>
            <a:r>
              <a:rPr lang="fr-FR" baseline="0" dirty="0" smtClean="0"/>
              <a:t> métier</a:t>
            </a:r>
          </a:p>
          <a:p>
            <a:r>
              <a:rPr lang="fr-FR" baseline="0" dirty="0" smtClean="0"/>
              <a:t>Entrée grands comptes</a:t>
            </a:r>
          </a:p>
          <a:p>
            <a:r>
              <a:rPr lang="fr-FR" baseline="0" dirty="0" smtClean="0"/>
              <a:t>Mise en place de la traçabilité sur : label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fr-FR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9</a:t>
            </a:fld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4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fr-FR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10</a:t>
            </a:fld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3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9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Title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879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21-03-2018</a:t>
            </a:r>
            <a:endParaRPr lang="nl-NL" sz="1200" b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204478" y="4652161"/>
            <a:ext cx="27350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Confidential - Commercial in confidence</a:t>
            </a:r>
            <a:endParaRPr lang="en-US" sz="800" b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313480" y="2307166"/>
            <a:ext cx="88305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338946"/>
            <a:ext cx="1080120" cy="353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4737601"/>
            <a:ext cx="1635224" cy="860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57BFEE7-3496-494B-A773-8C78E52B56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331926"/>
            <a:ext cx="1343499" cy="4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60098"/>
            <a:ext cx="9186488" cy="20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34526"/>
            <a:ext cx="9186488" cy="20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34526"/>
            <a:ext cx="9186488" cy="20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04" y="1535472"/>
            <a:ext cx="9204416" cy="20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72" y="1560266"/>
            <a:ext cx="9197784" cy="20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34506"/>
            <a:ext cx="9186488" cy="20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33770"/>
            <a:ext cx="9186488" cy="20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60098"/>
            <a:ext cx="9186488" cy="20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58584"/>
            <a:ext cx="9186488" cy="20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04" y="1535472"/>
            <a:ext cx="9204416" cy="20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" y="1559342"/>
            <a:ext cx="9166852" cy="20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04" y="1559510"/>
            <a:ext cx="9204416" cy="20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04" y="1533770"/>
            <a:ext cx="9204416" cy="20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04" y="1533940"/>
            <a:ext cx="9204416" cy="20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04048" y="1995686"/>
            <a:ext cx="403244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04" y="1550382"/>
            <a:ext cx="9204416" cy="20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9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08250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Bull, Canopy, equensWorldline, Unify, Worldline and Zero Email are registered trademarks of the Atos group. November 2017. © 2017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313480" y="2307166"/>
            <a:ext cx="88305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981" y="4372527"/>
            <a:ext cx="1334916" cy="4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1150978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2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20"/>
            <a:ext cx="624844" cy="204374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326874" y="4625878"/>
            <a:ext cx="8820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329209" y="944932"/>
            <a:ext cx="8820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9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2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326874" y="4625878"/>
            <a:ext cx="8820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20"/>
            <a:ext cx="624844" cy="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52" y="1534506"/>
            <a:ext cx="9192464" cy="20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33940"/>
            <a:ext cx="9180512" cy="20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59342"/>
            <a:ext cx="9180512" cy="20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58584"/>
            <a:ext cx="9180512" cy="20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6" y="1534526"/>
            <a:ext cx="9186488" cy="20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2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2" y="4729862"/>
            <a:ext cx="6093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| 21-03-2018 | Thomas Domingos | © Atos - Confidential - Commercial in confidence </a:t>
            </a:r>
          </a:p>
          <a:p>
            <a:r>
              <a:rPr lang="en-US" sz="10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BDS.Cys.IoTSecurity 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55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4.xml"/><Relationship Id="rId7" Type="http://schemas.openxmlformats.org/officeDocument/2006/relationships/image" Target="../media/image3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11" Type="http://schemas.openxmlformats.org/officeDocument/2006/relationships/image" Target="../media/image25.png"/><Relationship Id="rId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tiff"/><Relationship Id="rId10" Type="http://schemas.openxmlformats.org/officeDocument/2006/relationships/image" Target="../media/image43.tiff"/><Relationship Id="rId4" Type="http://schemas.openxmlformats.org/officeDocument/2006/relationships/image" Target="../media/image37.tiff"/><Relationship Id="rId9" Type="http://schemas.openxmlformats.org/officeDocument/2006/relationships/image" Target="../media/image42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400" dirty="0" smtClean="0"/>
              <a:t>Traçabilité</a:t>
            </a:r>
            <a:r>
              <a:rPr lang="fr-FR" sz="2400" dirty="0"/>
              <a:t> : Technologie de blockchain dans le domaine de l’agriculture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79" y="2320746"/>
            <a:ext cx="8312194" cy="1331124"/>
          </a:xfrm>
        </p:spPr>
        <p:txBody>
          <a:bodyPr/>
          <a:lstStyle/>
          <a:p>
            <a:r>
              <a:rPr lang="fr-FR" sz="1600" b="1" dirty="0" smtClean="0"/>
              <a:t>OGC Open Day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400" dirty="0" smtClean="0"/>
              <a:t>Thomas </a:t>
            </a:r>
            <a:r>
              <a:rPr lang="en-US" sz="1400" dirty="0" err="1" smtClean="0"/>
              <a:t>Domingos</a:t>
            </a:r>
            <a:endParaRPr lang="en-US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5228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779" y="1753069"/>
            <a:ext cx="4950000" cy="16561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Merci</a:t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0" dirty="0" smtClean="0"/>
              <a:t>Pour plus </a:t>
            </a:r>
            <a:r>
              <a:rPr lang="en-US" sz="1200" b="0" dirty="0" err="1" smtClean="0"/>
              <a:t>d’informations</a:t>
            </a:r>
            <a:r>
              <a:rPr lang="en-US" sz="1200" b="0" dirty="0" smtClean="0"/>
              <a:t>:</a:t>
            </a:r>
          </a:p>
          <a:p>
            <a:endParaRPr lang="en-US" sz="1200" b="0" dirty="0"/>
          </a:p>
          <a:p>
            <a:r>
              <a:rPr lang="en-US" sz="1200" b="0" dirty="0" smtClean="0"/>
              <a:t>thomas.domingos@atos.net </a:t>
            </a:r>
            <a:endParaRPr lang="en-US" sz="1200" b="0" dirty="0" smtClean="0"/>
          </a:p>
          <a:p>
            <a:endParaRPr lang="en-US" sz="1200" b="0" dirty="0" smtClean="0"/>
          </a:p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178203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p2013.myatos.net/sites/BDS/mar/cys/Collaterals/Image-Photo-logo-picto/Logos%20Cyber/New%202018%20V2/Bull%20Ho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42" y="249662"/>
            <a:ext cx="2330369" cy="4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445" y="915566"/>
            <a:ext cx="5858867" cy="373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br>
              <a:rPr lang="fr-FR" dirty="0" smtClean="0"/>
            </a:br>
            <a:r>
              <a:rPr lang="fr-FR" sz="2000" b="0" i="1" dirty="0" err="1" smtClean="0">
                <a:solidFill>
                  <a:srgbClr val="0066A1"/>
                </a:solidFill>
              </a:rPr>
              <a:t>Applifarm</a:t>
            </a:r>
            <a:endParaRPr lang="fr-FR" b="0" i="1" dirty="0">
              <a:solidFill>
                <a:srgbClr val="0066A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57BFEE7-3496-494B-A773-8C78E52B56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700006"/>
            <a:ext cx="1074682" cy="3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7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br>
              <a:rPr lang="fr-FR" dirty="0" smtClean="0"/>
            </a:br>
            <a:r>
              <a:rPr lang="fr-FR" sz="2000" b="0" i="1" dirty="0" smtClean="0">
                <a:solidFill>
                  <a:srgbClr val="0066A1"/>
                </a:solidFill>
              </a:rPr>
              <a:t>ATOS </a:t>
            </a:r>
            <a:r>
              <a:rPr lang="fr-FR" sz="2000" b="0" i="1" dirty="0" err="1" smtClean="0">
                <a:solidFill>
                  <a:srgbClr val="0066A1"/>
                </a:solidFill>
              </a:rPr>
              <a:t>IoT</a:t>
            </a:r>
            <a:r>
              <a:rPr lang="fr-FR" sz="2000" b="0" i="1" dirty="0" smtClean="0">
                <a:solidFill>
                  <a:srgbClr val="0066A1"/>
                </a:solidFill>
              </a:rPr>
              <a:t> Security</a:t>
            </a:r>
            <a:endParaRPr lang="fr-FR" b="0" i="1" dirty="0">
              <a:solidFill>
                <a:srgbClr val="0066A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57BFEE7-3496-494B-A773-8C78E52B56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700006"/>
            <a:ext cx="1074682" cy="3200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69" y="1015343"/>
            <a:ext cx="6493862" cy="35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sp2013.myatos.net/sites/BDS/mar/cys/Collaterals/Image-Photo-logo-picto/Logos%20Cyber/New%202018%20V2/Bull%20Hor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42" y="249662"/>
            <a:ext cx="2330369" cy="4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5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9" name="Picture 33" descr="C:\Users\A637273\Documents\Mes fichiers reçus\blockchain-ap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56" r="16208" b="4380"/>
          <a:stretch/>
        </p:blipFill>
        <p:spPr bwMode="auto">
          <a:xfrm>
            <a:off x="-1" y="-20538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0973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4016" y="240199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Blockchain de Consortium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Traçabilité &amp; Gouvernance</a:t>
            </a:r>
            <a:endParaRPr lang="en-US" sz="2800" b="1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670" y="267494"/>
            <a:ext cx="2265515" cy="4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2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7"/>
          <p:cNvSpPr/>
          <p:nvPr/>
        </p:nvSpPr>
        <p:spPr>
          <a:xfrm>
            <a:off x="6228506" y="3368566"/>
            <a:ext cx="2663974" cy="870778"/>
          </a:xfrm>
          <a:prstGeom prst="roundRect">
            <a:avLst/>
          </a:prstGeom>
          <a:solidFill>
            <a:srgbClr val="0066A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98"/>
            <a:r>
              <a:rPr lang="fr-FR" sz="1200" b="1" dirty="0">
                <a:solidFill>
                  <a:schemeClr val="bg1"/>
                </a:solidFill>
                <a:latin typeface="+mj-lt"/>
              </a:rPr>
              <a:t>Contrôle d'accès</a:t>
            </a:r>
          </a:p>
          <a:p>
            <a:pPr algn="ctr" defTabSz="914198"/>
            <a:endParaRPr lang="fr-FR" sz="600" dirty="0">
              <a:solidFill>
                <a:schemeClr val="bg1"/>
              </a:solidFill>
              <a:latin typeface="+mj-lt"/>
            </a:endParaRPr>
          </a:p>
          <a:p>
            <a:pPr algn="ctr" defTabSz="914198"/>
            <a:r>
              <a:rPr lang="fr-FR" sz="1100" dirty="0">
                <a:solidFill>
                  <a:schemeClr val="bg1"/>
                </a:solidFill>
                <a:latin typeface="+mj-lt"/>
              </a:rPr>
              <a:t>Facteurs d’authentification</a:t>
            </a:r>
          </a:p>
        </p:txBody>
      </p:sp>
      <p:sp>
        <p:nvSpPr>
          <p:cNvPr id="54" name="Rounded Rectangle 7"/>
          <p:cNvSpPr/>
          <p:nvPr/>
        </p:nvSpPr>
        <p:spPr>
          <a:xfrm>
            <a:off x="3275856" y="3368566"/>
            <a:ext cx="2663974" cy="870778"/>
          </a:xfrm>
          <a:prstGeom prst="roundRect">
            <a:avLst/>
          </a:prstGeom>
          <a:solidFill>
            <a:srgbClr val="0066A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98"/>
            <a:r>
              <a:rPr lang="fr-FR" sz="1200" b="1" dirty="0">
                <a:solidFill>
                  <a:schemeClr val="bg1"/>
                </a:solidFill>
                <a:latin typeface="+mj-lt"/>
              </a:rPr>
              <a:t>Gestion de niveaux de confiance</a:t>
            </a:r>
          </a:p>
          <a:p>
            <a:pPr algn="ctr" defTabSz="914198"/>
            <a:endParaRPr lang="fr-FR" sz="600" dirty="0">
              <a:solidFill>
                <a:schemeClr val="bg1"/>
              </a:solidFill>
              <a:latin typeface="+mj-lt"/>
            </a:endParaRPr>
          </a:p>
          <a:p>
            <a:pPr algn="ctr" defTabSz="914198"/>
            <a:r>
              <a:rPr lang="fr-FR" sz="1100" dirty="0">
                <a:solidFill>
                  <a:schemeClr val="bg1"/>
                </a:solidFill>
                <a:latin typeface="+mj-lt"/>
              </a:rPr>
              <a:t>Privacy &amp; Confidentialité</a:t>
            </a:r>
            <a:br>
              <a:rPr lang="fr-FR" sz="1100" dirty="0">
                <a:solidFill>
                  <a:schemeClr val="bg1"/>
                </a:solidFill>
                <a:latin typeface="+mj-lt"/>
              </a:rPr>
            </a:br>
            <a:r>
              <a:rPr lang="fr-FR" sz="1100" dirty="0">
                <a:solidFill>
                  <a:schemeClr val="bg1"/>
                </a:solidFill>
                <a:latin typeface="+mj-lt"/>
              </a:rPr>
              <a:t>Signature électronique</a:t>
            </a:r>
          </a:p>
        </p:txBody>
      </p:sp>
      <p:sp>
        <p:nvSpPr>
          <p:cNvPr id="53" name="Rounded Rectangle 7"/>
          <p:cNvSpPr/>
          <p:nvPr/>
        </p:nvSpPr>
        <p:spPr>
          <a:xfrm>
            <a:off x="323850" y="3352428"/>
            <a:ext cx="2663974" cy="870778"/>
          </a:xfrm>
          <a:prstGeom prst="roundRect">
            <a:avLst/>
          </a:prstGeom>
          <a:solidFill>
            <a:srgbClr val="0066A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98"/>
            <a:r>
              <a:rPr lang="fr-FR" sz="1200" b="1" dirty="0">
                <a:solidFill>
                  <a:schemeClr val="bg1"/>
                </a:solidFill>
                <a:latin typeface="+mj-lt"/>
              </a:rPr>
              <a:t>Fédération de consortium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  <a:p>
            <a:pPr algn="ctr" defTabSz="914198"/>
            <a:endParaRPr lang="fr-FR" sz="600" dirty="0">
              <a:solidFill>
                <a:schemeClr val="bg1"/>
              </a:solidFill>
              <a:latin typeface="+mj-lt"/>
            </a:endParaRPr>
          </a:p>
          <a:p>
            <a:pPr algn="ctr" defTabSz="914198"/>
            <a:r>
              <a:rPr lang="fr-FR" sz="1100" dirty="0">
                <a:solidFill>
                  <a:schemeClr val="bg1"/>
                </a:solidFill>
                <a:latin typeface="+mj-lt"/>
              </a:rPr>
              <a:t>Gestion de la gouvernance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Blockchain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b="0" i="1" dirty="0" smtClean="0">
                <a:solidFill>
                  <a:srgbClr val="0066A1"/>
                </a:solidFill>
              </a:rPr>
              <a:t>Décentraliser la Confiance</a:t>
            </a:r>
            <a:endParaRPr lang="fr-FR" sz="2000" b="0" i="1" dirty="0">
              <a:solidFill>
                <a:srgbClr val="0066A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93800" y="1363745"/>
            <a:ext cx="2124075" cy="1728192"/>
            <a:chOff x="395536" y="1603126"/>
            <a:chExt cx="2124075" cy="1728192"/>
          </a:xfrm>
        </p:grpSpPr>
        <p:pic>
          <p:nvPicPr>
            <p:cNvPr id="12" name="Picture 4" descr="Résultat de recherche d'images pour &quot;hyperledger logo&quot;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481" y="1603126"/>
              <a:ext cx="418890" cy="41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ésultat de recherche d'images pour &quot;hyperledger logo&quot;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507" y="1603126"/>
              <a:ext cx="418890" cy="41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ésultat de recherche d'images pour &quot;hyperledger logo&quot;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507" y="2912428"/>
              <a:ext cx="418890" cy="41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Résultat de recherche d'images pour &quot;hyperledger logo&quot;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481" y="2912428"/>
              <a:ext cx="418890" cy="41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ésultat de recherche d'images pour &quot;hyperledger logo&quot;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54293"/>
              <a:ext cx="418890" cy="41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ésultat de recherche d'images pour &quot;hyperledger logo&quot;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721" y="2262403"/>
              <a:ext cx="418890" cy="41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Connecteur droit 17"/>
            <p:cNvCxnSpPr>
              <a:stCxn id="15" idx="0"/>
              <a:endCxn id="13" idx="2"/>
            </p:cNvCxnSpPr>
            <p:nvPr/>
          </p:nvCxnSpPr>
          <p:spPr>
            <a:xfrm flipV="1">
              <a:off x="1114926" y="2022016"/>
              <a:ext cx="678026" cy="890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stCxn id="14" idx="0"/>
              <a:endCxn id="13" idx="2"/>
            </p:cNvCxnSpPr>
            <p:nvPr/>
          </p:nvCxnSpPr>
          <p:spPr>
            <a:xfrm flipV="1">
              <a:off x="1792952" y="2022016"/>
              <a:ext cx="0" cy="890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14" idx="0"/>
              <a:endCxn id="12" idx="2"/>
            </p:cNvCxnSpPr>
            <p:nvPr/>
          </p:nvCxnSpPr>
          <p:spPr>
            <a:xfrm flipH="1" flipV="1">
              <a:off x="1114926" y="2022016"/>
              <a:ext cx="678026" cy="890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16" idx="3"/>
              <a:endCxn id="13" idx="2"/>
            </p:cNvCxnSpPr>
            <p:nvPr/>
          </p:nvCxnSpPr>
          <p:spPr>
            <a:xfrm flipV="1">
              <a:off x="814426" y="2022016"/>
              <a:ext cx="978526" cy="441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2" idx="2"/>
              <a:endCxn id="13" idx="2"/>
            </p:cNvCxnSpPr>
            <p:nvPr/>
          </p:nvCxnSpPr>
          <p:spPr>
            <a:xfrm>
              <a:off x="1114926" y="2022016"/>
              <a:ext cx="6780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3" idx="2"/>
              <a:endCxn id="17" idx="1"/>
            </p:cNvCxnSpPr>
            <p:nvPr/>
          </p:nvCxnSpPr>
          <p:spPr>
            <a:xfrm>
              <a:off x="1792952" y="2022016"/>
              <a:ext cx="307769" cy="449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stCxn id="16" idx="3"/>
              <a:endCxn id="12" idx="2"/>
            </p:cNvCxnSpPr>
            <p:nvPr/>
          </p:nvCxnSpPr>
          <p:spPr>
            <a:xfrm flipV="1">
              <a:off x="814426" y="2022016"/>
              <a:ext cx="300500" cy="441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15" idx="0"/>
              <a:endCxn id="12" idx="2"/>
            </p:cNvCxnSpPr>
            <p:nvPr/>
          </p:nvCxnSpPr>
          <p:spPr>
            <a:xfrm flipV="1">
              <a:off x="1114926" y="2022016"/>
              <a:ext cx="0" cy="890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>
              <a:stCxn id="12" idx="2"/>
              <a:endCxn id="17" idx="1"/>
            </p:cNvCxnSpPr>
            <p:nvPr/>
          </p:nvCxnSpPr>
          <p:spPr>
            <a:xfrm>
              <a:off x="1114926" y="2022016"/>
              <a:ext cx="985795" cy="449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15" idx="0"/>
              <a:endCxn id="17" idx="1"/>
            </p:cNvCxnSpPr>
            <p:nvPr/>
          </p:nvCxnSpPr>
          <p:spPr>
            <a:xfrm flipV="1">
              <a:off x="1114926" y="2471848"/>
              <a:ext cx="985795" cy="440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stCxn id="14" idx="0"/>
              <a:endCxn id="17" idx="1"/>
            </p:cNvCxnSpPr>
            <p:nvPr/>
          </p:nvCxnSpPr>
          <p:spPr>
            <a:xfrm flipV="1">
              <a:off x="1792952" y="2471848"/>
              <a:ext cx="307769" cy="440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stCxn id="16" idx="3"/>
              <a:endCxn id="17" idx="1"/>
            </p:cNvCxnSpPr>
            <p:nvPr/>
          </p:nvCxnSpPr>
          <p:spPr>
            <a:xfrm>
              <a:off x="814426" y="2463738"/>
              <a:ext cx="1286295" cy="8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stCxn id="15" idx="0"/>
              <a:endCxn id="16" idx="3"/>
            </p:cNvCxnSpPr>
            <p:nvPr/>
          </p:nvCxnSpPr>
          <p:spPr>
            <a:xfrm flipH="1" flipV="1">
              <a:off x="814426" y="2463738"/>
              <a:ext cx="300500" cy="448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>
              <a:stCxn id="15" idx="0"/>
              <a:endCxn id="14" idx="0"/>
            </p:cNvCxnSpPr>
            <p:nvPr/>
          </p:nvCxnSpPr>
          <p:spPr>
            <a:xfrm>
              <a:off x="1114926" y="2912428"/>
              <a:ext cx="6780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>
              <a:stCxn id="16" idx="3"/>
              <a:endCxn id="14" idx="0"/>
            </p:cNvCxnSpPr>
            <p:nvPr/>
          </p:nvCxnSpPr>
          <p:spPr>
            <a:xfrm>
              <a:off x="814426" y="2463738"/>
              <a:ext cx="978526" cy="448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3455715" y="1347614"/>
            <a:ext cx="2504861" cy="1760455"/>
            <a:chOff x="3455715" y="1254548"/>
            <a:chExt cx="2504861" cy="1760455"/>
          </a:xfrm>
        </p:grpSpPr>
        <p:sp>
          <p:nvSpPr>
            <p:cNvPr id="37" name="TextBox 18"/>
            <p:cNvSpPr txBox="1"/>
            <p:nvPr>
              <p:custDataLst>
                <p:tags r:id="rId1"/>
              </p:custDataLst>
            </p:nvPr>
          </p:nvSpPr>
          <p:spPr>
            <a:xfrm>
              <a:off x="3455715" y="2622699"/>
              <a:ext cx="2304256" cy="392304"/>
            </a:xfrm>
            <a:prstGeom prst="roundRect">
              <a:avLst>
                <a:gd name="adj" fmla="val 7554"/>
              </a:avLst>
            </a:prstGeom>
            <a:ln w="190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46800" rIns="36000" bIns="0" rtlCol="0">
              <a:noAutofit/>
            </a:bodyPr>
            <a:lstStyle>
              <a:defPPr>
                <a:defRPr lang="en-US"/>
              </a:defPPr>
              <a:lvl1pPr algn="ctr" defTabSz="914198">
                <a:defRPr sz="1400">
                  <a:solidFill>
                    <a:schemeClr val="tx1"/>
                  </a:solidFill>
                </a:defRPr>
              </a:lvl1pPr>
            </a:lstStyle>
            <a:p>
              <a:r>
                <a:rPr lang="en-US" dirty="0"/>
                <a:t>101100100101</a:t>
              </a:r>
            </a:p>
          </p:txBody>
        </p:sp>
        <p:grpSp>
          <p:nvGrpSpPr>
            <p:cNvPr id="38" name="Groupe 37"/>
            <p:cNvGrpSpPr/>
            <p:nvPr/>
          </p:nvGrpSpPr>
          <p:grpSpPr>
            <a:xfrm>
              <a:off x="3455715" y="1934883"/>
              <a:ext cx="2504861" cy="601774"/>
              <a:chOff x="3455715" y="1934883"/>
              <a:chExt cx="2504861" cy="601774"/>
            </a:xfrm>
          </p:grpSpPr>
          <p:sp>
            <p:nvSpPr>
              <p:cNvPr id="45" name="TextBox 1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455715" y="1934883"/>
                <a:ext cx="2304256" cy="392304"/>
              </a:xfrm>
              <a:prstGeom prst="roundRect">
                <a:avLst>
                  <a:gd name="adj" fmla="val 7554"/>
                </a:avLst>
              </a:prstGeom>
              <a:ln w="19050"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46800" rIns="36000" bIns="0" rtlCol="0">
                <a:noAutofit/>
              </a:bodyPr>
              <a:lstStyle>
                <a:defPPr>
                  <a:defRPr lang="en-US"/>
                </a:defPPr>
                <a:lvl1pPr algn="ctr" defTabSz="914198">
                  <a:defRPr sz="1400">
                    <a:solidFill>
                      <a:schemeClr val="tx1"/>
                    </a:solidFill>
                  </a:defRPr>
                </a:lvl1pPr>
              </a:lstStyle>
              <a:p>
                <a:r>
                  <a:rPr lang="en-US" dirty="0"/>
                  <a:t>101100100101</a:t>
                </a:r>
              </a:p>
            </p:txBody>
          </p:sp>
          <p:grpSp>
            <p:nvGrpSpPr>
              <p:cNvPr id="46" name="Groupe 45"/>
              <p:cNvGrpSpPr/>
              <p:nvPr/>
            </p:nvGrpSpPr>
            <p:grpSpPr>
              <a:xfrm>
                <a:off x="5600214" y="2139702"/>
                <a:ext cx="360362" cy="396955"/>
                <a:chOff x="5600214" y="2104610"/>
                <a:chExt cx="360362" cy="396955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00214" y="2104610"/>
                  <a:ext cx="360362" cy="3618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48" name="Picture 2" descr="C:\Users\A453853\Desktop\Ethics-1.pn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0214" y="2139702"/>
                  <a:ext cx="360362" cy="3618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9" name="Groupe 38"/>
            <p:cNvGrpSpPr/>
            <p:nvPr/>
          </p:nvGrpSpPr>
          <p:grpSpPr>
            <a:xfrm>
              <a:off x="3455715" y="1254548"/>
              <a:ext cx="2484437" cy="610371"/>
              <a:chOff x="3455715" y="1254548"/>
              <a:chExt cx="2484437" cy="610371"/>
            </a:xfrm>
          </p:grpSpPr>
          <p:sp>
            <p:nvSpPr>
              <p:cNvPr id="40" name="TextBox 1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455715" y="1254548"/>
                <a:ext cx="2304256" cy="392304"/>
              </a:xfrm>
              <a:prstGeom prst="roundRect">
                <a:avLst>
                  <a:gd name="adj" fmla="val 7554"/>
                </a:avLst>
              </a:prstGeom>
              <a:ln w="19050"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46800" rIns="36000" bIns="0" rtlCol="0">
                <a:noAutofit/>
              </a:bodyPr>
              <a:lstStyle/>
              <a:p>
                <a:pPr algn="ctr" defTabSz="914198"/>
                <a:r>
                  <a:rPr lang="en-US" sz="1400" dirty="0" smtClean="0">
                    <a:solidFill>
                      <a:schemeClr val="tx1"/>
                    </a:solidFill>
                  </a:rPr>
                  <a:t>101100100101</a:t>
                </a:r>
              </a:p>
            </p:txBody>
          </p:sp>
          <p:grpSp>
            <p:nvGrpSpPr>
              <p:cNvPr id="41" name="Groupe 40"/>
              <p:cNvGrpSpPr/>
              <p:nvPr/>
            </p:nvGrpSpPr>
            <p:grpSpPr>
              <a:xfrm>
                <a:off x="5219749" y="1489569"/>
                <a:ext cx="720403" cy="363924"/>
                <a:chOff x="5527883" y="2139702"/>
                <a:chExt cx="720403" cy="363924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527883" y="2141763"/>
                  <a:ext cx="720403" cy="3618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44" name="Picture 2" descr="C:\Users\A453853\Desktop\Ethics-1.pn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7884" y="2139702"/>
                  <a:ext cx="360362" cy="3618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2" name="Picture 2" descr="C:\Users\a452549\Documents\Mes fichiers reçus\Secure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6863" y="1491630"/>
                <a:ext cx="373289" cy="373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9" name="Groupe 48"/>
          <p:cNvGrpSpPr/>
          <p:nvPr/>
        </p:nvGrpSpPr>
        <p:grpSpPr>
          <a:xfrm>
            <a:off x="6522677" y="1679583"/>
            <a:ext cx="2053277" cy="1123333"/>
            <a:chOff x="6538113" y="1569368"/>
            <a:chExt cx="2053277" cy="1123333"/>
          </a:xfrm>
        </p:grpSpPr>
        <p:pic>
          <p:nvPicPr>
            <p:cNvPr id="50" name="Picture 6" descr="Afficher l'image d'origi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113" y="1569368"/>
              <a:ext cx="1123333" cy="112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2" descr="http://www.badgecom.com/wp-content/uploads/2015/11/Atos_Trans-300x19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929" y="1806086"/>
              <a:ext cx="1015461" cy="649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xmlns="" id="{E57BFEE7-3496-494B-A773-8C78E52B566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700006"/>
            <a:ext cx="1074682" cy="320016"/>
          </a:xfrm>
          <a:prstGeom prst="rect">
            <a:avLst/>
          </a:prstGeom>
        </p:spPr>
      </p:pic>
      <p:pic>
        <p:nvPicPr>
          <p:cNvPr id="56" name="Picture 2" descr="https://sp2013.myatos.net/sites/BDS/mar/cys/Collaterals/Image-Photo-logo-picto/Logos%20Cyber/New%202018%20V2/Bull%20Horu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42" y="249662"/>
            <a:ext cx="2330369" cy="4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Technologies </a:t>
            </a:r>
            <a:r>
              <a:rPr lang="fr-FR" dirty="0" err="1" smtClean="0"/>
              <a:t>Blockchain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57BFEE7-3496-494B-A773-8C78E52B56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700006"/>
            <a:ext cx="1074682" cy="3200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A84B5C3-7877-AF4D-8508-84EBDC66E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494" y="991352"/>
            <a:ext cx="1097506" cy="7560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8AD9DE4-A310-B14A-9C7D-2E66CA6500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27" y="1055008"/>
            <a:ext cx="1393571" cy="6924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6B57FA7-B579-3940-B6D8-CFD3190F0E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41" y="1856245"/>
            <a:ext cx="1031942" cy="8640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C3E9ADC-4369-F54A-8748-A7DA9CEE5F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856245"/>
            <a:ext cx="1060285" cy="8595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08DA84C-D06D-254C-9B82-9C55CB875CF5}"/>
              </a:ext>
            </a:extLst>
          </p:cNvPr>
          <p:cNvSpPr/>
          <p:nvPr/>
        </p:nvSpPr>
        <p:spPr>
          <a:xfrm>
            <a:off x="6156176" y="2779063"/>
            <a:ext cx="2518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solidFill>
                  <a:srgbClr val="474747"/>
                </a:solidFill>
              </a:rPr>
              <a:t>Simplified</a:t>
            </a:r>
            <a:r>
              <a:rPr lang="fr-FR" sz="1600" dirty="0">
                <a:solidFill>
                  <a:srgbClr val="474747"/>
                </a:solidFill>
              </a:rPr>
              <a:t> Byzantine </a:t>
            </a:r>
          </a:p>
          <a:p>
            <a:pPr algn="ctr"/>
            <a:r>
              <a:rPr lang="fr-FR" sz="1600" dirty="0" err="1">
                <a:solidFill>
                  <a:srgbClr val="474747"/>
                </a:solidFill>
              </a:rPr>
              <a:t>Fault</a:t>
            </a:r>
            <a:r>
              <a:rPr lang="fr-FR" sz="1600" dirty="0">
                <a:solidFill>
                  <a:srgbClr val="474747"/>
                </a:solidFill>
              </a:rPr>
              <a:t> </a:t>
            </a:r>
            <a:r>
              <a:rPr lang="fr-FR" sz="1600" dirty="0" err="1">
                <a:solidFill>
                  <a:srgbClr val="474747"/>
                </a:solidFill>
              </a:rPr>
              <a:t>Tolerance</a:t>
            </a:r>
            <a:r>
              <a:rPr lang="fr-FR" sz="1600" dirty="0">
                <a:solidFill>
                  <a:srgbClr val="474747"/>
                </a:solidFill>
              </a:rPr>
              <a:t> (SBFT)</a:t>
            </a:r>
            <a:endParaRPr lang="fr-FR" sz="1600" i="0" dirty="0">
              <a:solidFill>
                <a:srgbClr val="474747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09BD2FF-F437-E745-A830-C827B9962087}"/>
              </a:ext>
            </a:extLst>
          </p:cNvPr>
          <p:cNvSpPr/>
          <p:nvPr/>
        </p:nvSpPr>
        <p:spPr>
          <a:xfrm>
            <a:off x="251390" y="2859782"/>
            <a:ext cx="2293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474747"/>
                </a:solidFill>
              </a:rPr>
              <a:t>Proof of </a:t>
            </a:r>
            <a:r>
              <a:rPr lang="fr-FR" sz="1600" dirty="0" err="1">
                <a:solidFill>
                  <a:srgbClr val="474747"/>
                </a:solidFill>
              </a:rPr>
              <a:t>Work</a:t>
            </a:r>
            <a:r>
              <a:rPr lang="fr-FR" sz="1600" dirty="0">
                <a:solidFill>
                  <a:srgbClr val="474747"/>
                </a:solidFill>
              </a:rPr>
              <a:t> (</a:t>
            </a:r>
            <a:r>
              <a:rPr lang="fr-FR" sz="1600" dirty="0" err="1">
                <a:solidFill>
                  <a:srgbClr val="474747"/>
                </a:solidFill>
              </a:rPr>
              <a:t>PoW</a:t>
            </a:r>
            <a:r>
              <a:rPr lang="fr-FR" sz="1600" dirty="0">
                <a:solidFill>
                  <a:srgbClr val="474747"/>
                </a:solidFill>
              </a:rPr>
              <a:t>)</a:t>
            </a:r>
            <a:endParaRPr lang="fr-FR" sz="1600" i="0" dirty="0">
              <a:solidFill>
                <a:srgbClr val="474747"/>
              </a:solidFill>
              <a:effectLst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5E09D39-A37D-C14A-91C4-C34C2B4A8A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219822"/>
            <a:ext cx="504056" cy="5040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5623575-8FC8-3548-967C-AC3E8A12E3C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147814"/>
            <a:ext cx="734742" cy="64483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B0EB85E9-FB73-1B43-B0D4-CE2C72AFA61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795886"/>
            <a:ext cx="1728192" cy="7656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86B57FA7-B579-3940-B6D8-CFD3190F0E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851670"/>
            <a:ext cx="1031942" cy="8640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09BD2FF-F437-E745-A830-C827B9962087}"/>
              </a:ext>
            </a:extLst>
          </p:cNvPr>
          <p:cNvSpPr/>
          <p:nvPr/>
        </p:nvSpPr>
        <p:spPr>
          <a:xfrm>
            <a:off x="2854423" y="2859782"/>
            <a:ext cx="2293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474747"/>
                </a:solidFill>
              </a:rPr>
              <a:t>Proof of </a:t>
            </a:r>
            <a:r>
              <a:rPr lang="fr-FR" sz="1600" dirty="0" err="1">
                <a:solidFill>
                  <a:srgbClr val="474747"/>
                </a:solidFill>
              </a:rPr>
              <a:t>Work</a:t>
            </a:r>
            <a:r>
              <a:rPr lang="fr-FR" sz="1600" dirty="0">
                <a:solidFill>
                  <a:srgbClr val="474747"/>
                </a:solidFill>
              </a:rPr>
              <a:t> (</a:t>
            </a:r>
            <a:r>
              <a:rPr lang="fr-FR" sz="1600" dirty="0" err="1">
                <a:solidFill>
                  <a:srgbClr val="474747"/>
                </a:solidFill>
              </a:rPr>
              <a:t>PoW</a:t>
            </a:r>
            <a:r>
              <a:rPr lang="fr-FR" sz="1600" dirty="0">
                <a:solidFill>
                  <a:srgbClr val="474747"/>
                </a:solidFill>
              </a:rPr>
              <a:t>)</a:t>
            </a:r>
            <a:endParaRPr lang="fr-FR" sz="1600" i="0" dirty="0">
              <a:solidFill>
                <a:srgbClr val="474747"/>
              </a:solidFill>
              <a:effectLst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B0EB85E9-FB73-1B43-B0D4-CE2C72AFA61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795886"/>
            <a:ext cx="1728192" cy="765655"/>
          </a:xfrm>
          <a:prstGeom prst="rect">
            <a:avLst/>
          </a:prstGeom>
        </p:spPr>
      </p:pic>
      <p:pic>
        <p:nvPicPr>
          <p:cNvPr id="20" name="Picture 6" descr="C:\Users\A637273\Documents\Mes fichiers reçus\Hyperledger_Fabric_Logo_Black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18" y="1131590"/>
            <a:ext cx="2220014" cy="6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sp2013.myatos.net/sites/BDS/mar/cys/Collaterals/Image-Photo-logo-picto/Logos%20Cyber/New%202018%20V2/Bull%20Horu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42" y="249662"/>
            <a:ext cx="2330369" cy="4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58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2049" name="Groupe 2048"/>
          <p:cNvGrpSpPr/>
          <p:nvPr/>
        </p:nvGrpSpPr>
        <p:grpSpPr>
          <a:xfrm>
            <a:off x="153050" y="1054029"/>
            <a:ext cx="1898670" cy="869650"/>
            <a:chOff x="153050" y="1054029"/>
            <a:chExt cx="1898670" cy="869650"/>
          </a:xfrm>
        </p:grpSpPr>
        <p:sp>
          <p:nvSpPr>
            <p:cNvPr id="5" name="Rectangle 4"/>
            <p:cNvSpPr/>
            <p:nvPr/>
          </p:nvSpPr>
          <p:spPr>
            <a:xfrm>
              <a:off x="153050" y="1054029"/>
              <a:ext cx="1898670" cy="86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fr-FR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139290"/>
              <a:ext cx="360040" cy="31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460015"/>
              <a:ext cx="752948" cy="20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845" y="1128811"/>
              <a:ext cx="237412" cy="33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53050" y="1691821"/>
              <a:ext cx="1898670" cy="231857"/>
            </a:xfrm>
            <a:prstGeom prst="rect">
              <a:avLst/>
            </a:prstGeom>
            <a:solidFill>
              <a:srgbClr val="0066A1"/>
            </a:solidFill>
            <a:ln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Atos Privacy Management</a:t>
              </a:r>
              <a:endParaRPr lang="en-US" sz="1000" dirty="0"/>
            </a:p>
          </p:txBody>
        </p:sp>
        <p:pic>
          <p:nvPicPr>
            <p:cNvPr id="10" name="Image 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57BFEE7-3496-494B-A773-8C78E52B5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86" y="1203598"/>
              <a:ext cx="949335" cy="282691"/>
            </a:xfrm>
            <a:prstGeom prst="rect">
              <a:avLst/>
            </a:prstGeom>
          </p:spPr>
        </p:pic>
      </p:grpSp>
      <p:grpSp>
        <p:nvGrpSpPr>
          <p:cNvPr id="2048" name="Groupe 2047"/>
          <p:cNvGrpSpPr/>
          <p:nvPr/>
        </p:nvGrpSpPr>
        <p:grpSpPr>
          <a:xfrm>
            <a:off x="2466127" y="1062518"/>
            <a:ext cx="1898670" cy="869650"/>
            <a:chOff x="2204120" y="1062518"/>
            <a:chExt cx="1898670" cy="869650"/>
          </a:xfrm>
        </p:grpSpPr>
        <p:sp>
          <p:nvSpPr>
            <p:cNvPr id="11" name="Rectangle 10"/>
            <p:cNvSpPr/>
            <p:nvPr/>
          </p:nvSpPr>
          <p:spPr>
            <a:xfrm>
              <a:off x="2204120" y="1062518"/>
              <a:ext cx="1898670" cy="86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fr-FR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694" y="1147779"/>
              <a:ext cx="360040" cy="31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694" y="1468504"/>
              <a:ext cx="752948" cy="20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915" y="1137300"/>
              <a:ext cx="237412" cy="33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204120" y="1700310"/>
              <a:ext cx="1898670" cy="231857"/>
            </a:xfrm>
            <a:prstGeom prst="rect">
              <a:avLst/>
            </a:prstGeom>
            <a:solidFill>
              <a:srgbClr val="0066A1"/>
            </a:solidFill>
            <a:ln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Atos </a:t>
              </a:r>
              <a:r>
                <a:rPr lang="fr-FR" sz="1000" dirty="0" smtClean="0"/>
                <a:t>Privacy Management</a:t>
              </a:r>
              <a:endParaRPr lang="en-US" sz="12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557" y="1166881"/>
              <a:ext cx="1004955" cy="407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e 2054"/>
          <p:cNvGrpSpPr/>
          <p:nvPr/>
        </p:nvGrpSpPr>
        <p:grpSpPr>
          <a:xfrm>
            <a:off x="4779204" y="1062518"/>
            <a:ext cx="1898670" cy="869650"/>
            <a:chOff x="4779204" y="1062518"/>
            <a:chExt cx="1898670" cy="869650"/>
          </a:xfrm>
        </p:grpSpPr>
        <p:sp>
          <p:nvSpPr>
            <p:cNvPr id="30" name="Rectangle 29"/>
            <p:cNvSpPr/>
            <p:nvPr/>
          </p:nvSpPr>
          <p:spPr>
            <a:xfrm>
              <a:off x="4779204" y="1062518"/>
              <a:ext cx="1898670" cy="86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fr-FR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778" y="1147779"/>
              <a:ext cx="360040" cy="31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778" y="1468504"/>
              <a:ext cx="752948" cy="20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999" y="1137300"/>
              <a:ext cx="237412" cy="33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779204" y="1700310"/>
              <a:ext cx="1898670" cy="231857"/>
            </a:xfrm>
            <a:prstGeom prst="rect">
              <a:avLst/>
            </a:prstGeom>
            <a:solidFill>
              <a:srgbClr val="0066A1"/>
            </a:solidFill>
            <a:ln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Atos Privacy Management</a:t>
              </a:r>
              <a:endParaRPr lang="en-US" sz="1000" dirty="0"/>
            </a:p>
          </p:txBody>
        </p:sp>
        <p:grpSp>
          <p:nvGrpSpPr>
            <p:cNvPr id="1036" name="Groupe 1035"/>
            <p:cNvGrpSpPr/>
            <p:nvPr/>
          </p:nvGrpSpPr>
          <p:grpSpPr>
            <a:xfrm>
              <a:off x="4923220" y="1220637"/>
              <a:ext cx="701268" cy="270993"/>
              <a:chOff x="4923220" y="1220637"/>
              <a:chExt cx="701268" cy="270993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3220" y="1220637"/>
                <a:ext cx="229470" cy="270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9119" y="1220637"/>
                <a:ext cx="229470" cy="270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018" y="1220637"/>
                <a:ext cx="229470" cy="270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" name="Groupe 1"/>
          <p:cNvGrpSpPr/>
          <p:nvPr/>
        </p:nvGrpSpPr>
        <p:grpSpPr>
          <a:xfrm>
            <a:off x="7092280" y="1066431"/>
            <a:ext cx="1898670" cy="869650"/>
            <a:chOff x="6588224" y="1066431"/>
            <a:chExt cx="1898670" cy="869650"/>
          </a:xfrm>
        </p:grpSpPr>
        <p:sp>
          <p:nvSpPr>
            <p:cNvPr id="40" name="Rectangle 39"/>
            <p:cNvSpPr/>
            <p:nvPr/>
          </p:nvSpPr>
          <p:spPr>
            <a:xfrm>
              <a:off x="6588224" y="1066431"/>
              <a:ext cx="1898670" cy="86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fr-FR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798" y="1151692"/>
              <a:ext cx="360040" cy="31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798" y="1472417"/>
              <a:ext cx="752948" cy="20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019" y="1141213"/>
              <a:ext cx="237412" cy="33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6588224" y="1704223"/>
              <a:ext cx="1898670" cy="231857"/>
            </a:xfrm>
            <a:prstGeom prst="rect">
              <a:avLst/>
            </a:prstGeom>
            <a:solidFill>
              <a:srgbClr val="0066A1"/>
            </a:solidFill>
            <a:ln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/>
                <a:t>Atos Privacy Management</a:t>
              </a:r>
              <a:endParaRPr lang="en-US" sz="1000" dirty="0"/>
            </a:p>
          </p:txBody>
        </p:sp>
        <p:pic>
          <p:nvPicPr>
            <p:cNvPr id="2053" name="Picture 5" descr="C:\Users\a452549\Downloads\Simple-Isometric-Store-800px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131590"/>
              <a:ext cx="560872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7" name="Picture 6" descr="C:\Users\a452549\Downloads\stall-300px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7854"/>
            <a:ext cx="1106582" cy="6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èche droite à entaille 16"/>
          <p:cNvSpPr/>
          <p:nvPr/>
        </p:nvSpPr>
        <p:spPr>
          <a:xfrm>
            <a:off x="153050" y="2355726"/>
            <a:ext cx="8883446" cy="288032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orme libre 17"/>
          <p:cNvSpPr/>
          <p:nvPr/>
        </p:nvSpPr>
        <p:spPr>
          <a:xfrm>
            <a:off x="467547" y="2139702"/>
            <a:ext cx="880709" cy="288032"/>
          </a:xfrm>
          <a:custGeom>
            <a:avLst/>
            <a:gdLst>
              <a:gd name="connsiteX0" fmla="*/ 0 w 880709"/>
              <a:gd name="connsiteY0" fmla="*/ 0 h 288032"/>
              <a:gd name="connsiteX1" fmla="*/ 880709 w 880709"/>
              <a:gd name="connsiteY1" fmla="*/ 0 h 288032"/>
              <a:gd name="connsiteX2" fmla="*/ 880709 w 880709"/>
              <a:gd name="connsiteY2" fmla="*/ 288032 h 288032"/>
              <a:gd name="connsiteX3" fmla="*/ 0 w 880709"/>
              <a:gd name="connsiteY3" fmla="*/ 288032 h 288032"/>
              <a:gd name="connsiteX4" fmla="*/ 0 w 880709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709" h="288032">
                <a:moveTo>
                  <a:pt x="0" y="0"/>
                </a:moveTo>
                <a:lnTo>
                  <a:pt x="880709" y="0"/>
                </a:lnTo>
                <a:lnTo>
                  <a:pt x="880709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b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err="1" smtClean="0"/>
              <a:t>Create</a:t>
            </a:r>
            <a:r>
              <a:rPr lang="fr-FR" sz="900" kern="1200" dirty="0" smtClean="0"/>
              <a:t> </a:t>
            </a:r>
            <a:r>
              <a:rPr lang="fr-FR" sz="900" kern="1200" dirty="0" err="1" smtClean="0"/>
              <a:t>Farm</a:t>
            </a:r>
            <a:endParaRPr lang="en-US" sz="900" kern="1200" dirty="0"/>
          </a:p>
        </p:txBody>
      </p:sp>
      <p:sp>
        <p:nvSpPr>
          <p:cNvPr id="19" name="Ellipse 18"/>
          <p:cNvSpPr/>
          <p:nvPr/>
        </p:nvSpPr>
        <p:spPr>
          <a:xfrm>
            <a:off x="572251" y="2463738"/>
            <a:ext cx="72008" cy="720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orme libre 19"/>
          <p:cNvSpPr/>
          <p:nvPr/>
        </p:nvSpPr>
        <p:spPr>
          <a:xfrm>
            <a:off x="1597382" y="2571750"/>
            <a:ext cx="958397" cy="288032"/>
          </a:xfrm>
          <a:custGeom>
            <a:avLst/>
            <a:gdLst>
              <a:gd name="connsiteX0" fmla="*/ 0 w 958397"/>
              <a:gd name="connsiteY0" fmla="*/ 0 h 288032"/>
              <a:gd name="connsiteX1" fmla="*/ 958397 w 958397"/>
              <a:gd name="connsiteY1" fmla="*/ 0 h 288032"/>
              <a:gd name="connsiteX2" fmla="*/ 958397 w 958397"/>
              <a:gd name="connsiteY2" fmla="*/ 288032 h 288032"/>
              <a:gd name="connsiteX3" fmla="*/ 0 w 958397"/>
              <a:gd name="connsiteY3" fmla="*/ 288032 h 288032"/>
              <a:gd name="connsiteX4" fmla="*/ 0 w 958397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397" h="288032">
                <a:moveTo>
                  <a:pt x="0" y="0"/>
                </a:moveTo>
                <a:lnTo>
                  <a:pt x="958397" y="0"/>
                </a:lnTo>
                <a:lnTo>
                  <a:pt x="95839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err="1" smtClean="0"/>
              <a:t>Add</a:t>
            </a:r>
            <a:r>
              <a:rPr lang="fr-FR" sz="900" kern="1200" dirty="0" smtClean="0"/>
              <a:t> </a:t>
            </a:r>
            <a:r>
              <a:rPr lang="fr-FR" sz="900" kern="1200" dirty="0" err="1" smtClean="0"/>
              <a:t>Farm</a:t>
            </a:r>
            <a:r>
              <a:rPr lang="fr-FR" sz="900" kern="1200" dirty="0" smtClean="0"/>
              <a:t> Info</a:t>
            </a:r>
            <a:endParaRPr lang="en-US" sz="900" kern="1200" dirty="0"/>
          </a:p>
        </p:txBody>
      </p:sp>
      <p:sp>
        <p:nvSpPr>
          <p:cNvPr id="21" name="Ellipse 20"/>
          <p:cNvSpPr/>
          <p:nvPr/>
        </p:nvSpPr>
        <p:spPr>
          <a:xfrm>
            <a:off x="1653015" y="2463738"/>
            <a:ext cx="72008" cy="720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orme libre 21"/>
          <p:cNvSpPr/>
          <p:nvPr/>
        </p:nvSpPr>
        <p:spPr>
          <a:xfrm>
            <a:off x="2600556" y="2139702"/>
            <a:ext cx="1107351" cy="288032"/>
          </a:xfrm>
          <a:custGeom>
            <a:avLst/>
            <a:gdLst>
              <a:gd name="connsiteX0" fmla="*/ 0 w 1107351"/>
              <a:gd name="connsiteY0" fmla="*/ 0 h 288032"/>
              <a:gd name="connsiteX1" fmla="*/ 1107351 w 1107351"/>
              <a:gd name="connsiteY1" fmla="*/ 0 h 288032"/>
              <a:gd name="connsiteX2" fmla="*/ 1107351 w 1107351"/>
              <a:gd name="connsiteY2" fmla="*/ 288032 h 288032"/>
              <a:gd name="connsiteX3" fmla="*/ 0 w 1107351"/>
              <a:gd name="connsiteY3" fmla="*/ 288032 h 288032"/>
              <a:gd name="connsiteX4" fmla="*/ 0 w 1107351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351" h="288032">
                <a:moveTo>
                  <a:pt x="0" y="0"/>
                </a:moveTo>
                <a:lnTo>
                  <a:pt x="1107351" y="0"/>
                </a:lnTo>
                <a:lnTo>
                  <a:pt x="1107351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b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err="1" smtClean="0"/>
              <a:t>Create</a:t>
            </a:r>
            <a:r>
              <a:rPr lang="fr-FR" sz="900" kern="1200" dirty="0" smtClean="0"/>
              <a:t> </a:t>
            </a:r>
            <a:r>
              <a:rPr lang="fr-FR" sz="900" kern="1200" dirty="0" err="1" smtClean="0"/>
              <a:t>MilkCoins</a:t>
            </a:r>
            <a:endParaRPr lang="en-US" sz="900" kern="1200" dirty="0"/>
          </a:p>
        </p:txBody>
      </p:sp>
      <p:sp>
        <p:nvSpPr>
          <p:cNvPr id="23" name="Ellipse 22"/>
          <p:cNvSpPr/>
          <p:nvPr/>
        </p:nvSpPr>
        <p:spPr>
          <a:xfrm>
            <a:off x="2770324" y="2463738"/>
            <a:ext cx="72008" cy="720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orme libre 23"/>
          <p:cNvSpPr/>
          <p:nvPr/>
        </p:nvSpPr>
        <p:spPr>
          <a:xfrm>
            <a:off x="3397578" y="2571750"/>
            <a:ext cx="958397" cy="288032"/>
          </a:xfrm>
          <a:custGeom>
            <a:avLst/>
            <a:gdLst>
              <a:gd name="connsiteX0" fmla="*/ 0 w 958397"/>
              <a:gd name="connsiteY0" fmla="*/ 0 h 288032"/>
              <a:gd name="connsiteX1" fmla="*/ 958397 w 958397"/>
              <a:gd name="connsiteY1" fmla="*/ 0 h 288032"/>
              <a:gd name="connsiteX2" fmla="*/ 958397 w 958397"/>
              <a:gd name="connsiteY2" fmla="*/ 288032 h 288032"/>
              <a:gd name="connsiteX3" fmla="*/ 0 w 958397"/>
              <a:gd name="connsiteY3" fmla="*/ 288032 h 288032"/>
              <a:gd name="connsiteX4" fmla="*/ 0 w 958397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397" h="288032">
                <a:moveTo>
                  <a:pt x="0" y="0"/>
                </a:moveTo>
                <a:lnTo>
                  <a:pt x="958397" y="0"/>
                </a:lnTo>
                <a:lnTo>
                  <a:pt x="95839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smtClean="0"/>
              <a:t>Transfer</a:t>
            </a:r>
            <a:endParaRPr lang="en-US" sz="900" kern="1200" dirty="0"/>
          </a:p>
        </p:txBody>
      </p:sp>
      <p:sp>
        <p:nvSpPr>
          <p:cNvPr id="25" name="Ellipse 24"/>
          <p:cNvSpPr/>
          <p:nvPr/>
        </p:nvSpPr>
        <p:spPr>
          <a:xfrm>
            <a:off x="3933187" y="2463738"/>
            <a:ext cx="72008" cy="720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orme libre 25"/>
          <p:cNvSpPr/>
          <p:nvPr/>
        </p:nvSpPr>
        <p:spPr>
          <a:xfrm>
            <a:off x="4999961" y="2139702"/>
            <a:ext cx="1156219" cy="288032"/>
          </a:xfrm>
          <a:custGeom>
            <a:avLst/>
            <a:gdLst>
              <a:gd name="connsiteX0" fmla="*/ 0 w 1156219"/>
              <a:gd name="connsiteY0" fmla="*/ 0 h 288032"/>
              <a:gd name="connsiteX1" fmla="*/ 1156219 w 1156219"/>
              <a:gd name="connsiteY1" fmla="*/ 0 h 288032"/>
              <a:gd name="connsiteX2" fmla="*/ 1156219 w 1156219"/>
              <a:gd name="connsiteY2" fmla="*/ 288032 h 288032"/>
              <a:gd name="connsiteX3" fmla="*/ 0 w 1156219"/>
              <a:gd name="connsiteY3" fmla="*/ 288032 h 288032"/>
              <a:gd name="connsiteX4" fmla="*/ 0 w 1156219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219" h="288032">
                <a:moveTo>
                  <a:pt x="0" y="0"/>
                </a:moveTo>
                <a:lnTo>
                  <a:pt x="1156219" y="0"/>
                </a:lnTo>
                <a:lnTo>
                  <a:pt x="1156219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b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err="1" smtClean="0"/>
              <a:t>Add</a:t>
            </a:r>
            <a:r>
              <a:rPr lang="fr-FR" sz="900" kern="1200" dirty="0" smtClean="0"/>
              <a:t> </a:t>
            </a:r>
            <a:r>
              <a:rPr lang="fr-FR" sz="900" kern="1200" dirty="0" err="1" smtClean="0"/>
              <a:t>MilkCoin</a:t>
            </a:r>
            <a:r>
              <a:rPr lang="fr-FR" sz="900" kern="1200" dirty="0" smtClean="0"/>
              <a:t> Info</a:t>
            </a:r>
            <a:endParaRPr lang="en-US" sz="900" kern="1200" dirty="0"/>
          </a:p>
        </p:txBody>
      </p:sp>
      <p:sp>
        <p:nvSpPr>
          <p:cNvPr id="27" name="Ellipse 26"/>
          <p:cNvSpPr/>
          <p:nvPr/>
        </p:nvSpPr>
        <p:spPr>
          <a:xfrm>
            <a:off x="5220072" y="2463738"/>
            <a:ext cx="72008" cy="720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orme libre 27"/>
          <p:cNvSpPr/>
          <p:nvPr/>
        </p:nvSpPr>
        <p:spPr>
          <a:xfrm>
            <a:off x="6133879" y="2571750"/>
            <a:ext cx="958397" cy="288032"/>
          </a:xfrm>
          <a:custGeom>
            <a:avLst/>
            <a:gdLst>
              <a:gd name="connsiteX0" fmla="*/ 0 w 958397"/>
              <a:gd name="connsiteY0" fmla="*/ 0 h 288032"/>
              <a:gd name="connsiteX1" fmla="*/ 958397 w 958397"/>
              <a:gd name="connsiteY1" fmla="*/ 0 h 288032"/>
              <a:gd name="connsiteX2" fmla="*/ 958397 w 958397"/>
              <a:gd name="connsiteY2" fmla="*/ 288032 h 288032"/>
              <a:gd name="connsiteX3" fmla="*/ 0 w 958397"/>
              <a:gd name="connsiteY3" fmla="*/ 288032 h 288032"/>
              <a:gd name="connsiteX4" fmla="*/ 0 w 958397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397" h="288032">
                <a:moveTo>
                  <a:pt x="0" y="0"/>
                </a:moveTo>
                <a:lnTo>
                  <a:pt x="958397" y="0"/>
                </a:lnTo>
                <a:lnTo>
                  <a:pt x="95839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smtClean="0"/>
              <a:t>Transfer</a:t>
            </a:r>
            <a:endParaRPr lang="en-US" sz="900" kern="1200" dirty="0"/>
          </a:p>
        </p:txBody>
      </p:sp>
      <p:sp>
        <p:nvSpPr>
          <p:cNvPr id="29" name="Ellipse 28"/>
          <p:cNvSpPr/>
          <p:nvPr/>
        </p:nvSpPr>
        <p:spPr>
          <a:xfrm>
            <a:off x="6611482" y="2463738"/>
            <a:ext cx="72008" cy="720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51" name="Forme libre 2050"/>
          <p:cNvSpPr/>
          <p:nvPr/>
        </p:nvSpPr>
        <p:spPr>
          <a:xfrm>
            <a:off x="6876253" y="2139702"/>
            <a:ext cx="1604615" cy="288032"/>
          </a:xfrm>
          <a:custGeom>
            <a:avLst/>
            <a:gdLst>
              <a:gd name="connsiteX0" fmla="*/ 0 w 1604615"/>
              <a:gd name="connsiteY0" fmla="*/ 0 h 288032"/>
              <a:gd name="connsiteX1" fmla="*/ 1604615 w 1604615"/>
              <a:gd name="connsiteY1" fmla="*/ 0 h 288032"/>
              <a:gd name="connsiteX2" fmla="*/ 1604615 w 1604615"/>
              <a:gd name="connsiteY2" fmla="*/ 288032 h 288032"/>
              <a:gd name="connsiteX3" fmla="*/ 0 w 1604615"/>
              <a:gd name="connsiteY3" fmla="*/ 288032 h 288032"/>
              <a:gd name="connsiteX4" fmla="*/ 0 w 1604615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615" h="288032">
                <a:moveTo>
                  <a:pt x="0" y="0"/>
                </a:moveTo>
                <a:lnTo>
                  <a:pt x="1604615" y="0"/>
                </a:lnTo>
                <a:lnTo>
                  <a:pt x="1604615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b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err="1" smtClean="0"/>
              <a:t>History</a:t>
            </a:r>
            <a:r>
              <a:rPr lang="fr-FR" sz="900" kern="1200" dirty="0" smtClean="0"/>
              <a:t> and Data</a:t>
            </a:r>
            <a:endParaRPr lang="en-US" sz="900" kern="1200" dirty="0"/>
          </a:p>
        </p:txBody>
      </p:sp>
      <p:sp>
        <p:nvSpPr>
          <p:cNvPr id="2054" name="Ellipse 2053"/>
          <p:cNvSpPr/>
          <p:nvPr/>
        </p:nvSpPr>
        <p:spPr>
          <a:xfrm>
            <a:off x="8388424" y="2463738"/>
            <a:ext cx="72008" cy="720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062" name="Connecteur en arc 2061"/>
          <p:cNvCxnSpPr>
            <a:endCxn id="2057" idx="0"/>
          </p:cNvCxnSpPr>
          <p:nvPr/>
        </p:nvCxnSpPr>
        <p:spPr>
          <a:xfrm rot="16200000" flipH="1">
            <a:off x="-151667" y="2479368"/>
            <a:ext cx="1575688" cy="481283"/>
          </a:xfrm>
          <a:prstGeom prst="curvedConnector3">
            <a:avLst>
              <a:gd name="adj1" fmla="val 37003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4" name="Groupe 2073"/>
          <p:cNvGrpSpPr/>
          <p:nvPr/>
        </p:nvGrpSpPr>
        <p:grpSpPr>
          <a:xfrm>
            <a:off x="1462556" y="3566145"/>
            <a:ext cx="466726" cy="603498"/>
            <a:chOff x="1430109" y="3435846"/>
            <a:chExt cx="466726" cy="603498"/>
          </a:xfrm>
        </p:grpSpPr>
        <p:pic>
          <p:nvPicPr>
            <p:cNvPr id="2071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110" y="3435846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110" y="3651870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109" y="3867894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9" name="Picture 1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282" y="3867894"/>
            <a:ext cx="217406" cy="21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Connecteur en arc 36"/>
          <p:cNvCxnSpPr/>
          <p:nvPr/>
        </p:nvCxnSpPr>
        <p:spPr>
          <a:xfrm rot="5400000">
            <a:off x="909441" y="2590745"/>
            <a:ext cx="1571770" cy="262451"/>
          </a:xfrm>
          <a:prstGeom prst="curvedConnector3">
            <a:avLst>
              <a:gd name="adj1" fmla="val 34244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16" descr="C:\Users\a452549\Desktop\text817-3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041" y="3207150"/>
            <a:ext cx="347606" cy="3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 descr="C:\Users\a452549\Desktop\text817-3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506" y="2643758"/>
            <a:ext cx="347606" cy="3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6" descr="C:\Users\a452549\Desktop\text817-3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436" y="3469712"/>
            <a:ext cx="347606" cy="3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6" descr="C:\Users\a452549\Desktop\text817-3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661" y="3207150"/>
            <a:ext cx="347606" cy="3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necteur en arc 57"/>
          <p:cNvCxnSpPr>
            <a:endCxn id="56" idx="0"/>
          </p:cNvCxnSpPr>
          <p:nvPr/>
        </p:nvCxnSpPr>
        <p:spPr>
          <a:xfrm rot="16200000" flipH="1">
            <a:off x="2226775" y="2265081"/>
            <a:ext cx="1271070" cy="613068"/>
          </a:xfrm>
          <a:prstGeom prst="curvedConnector3">
            <a:avLst>
              <a:gd name="adj1" fmla="val 44605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rc 60"/>
          <p:cNvCxnSpPr>
            <a:stCxn id="56" idx="3"/>
            <a:endCxn id="90" idx="1"/>
          </p:cNvCxnSpPr>
          <p:nvPr/>
        </p:nvCxnSpPr>
        <p:spPr>
          <a:xfrm flipV="1">
            <a:off x="3342647" y="2817561"/>
            <a:ext cx="1889859" cy="563392"/>
          </a:xfrm>
          <a:prstGeom prst="curved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en arc 97"/>
          <p:cNvCxnSpPr>
            <a:stCxn id="56" idx="3"/>
            <a:endCxn id="91" idx="1"/>
          </p:cNvCxnSpPr>
          <p:nvPr/>
        </p:nvCxnSpPr>
        <p:spPr>
          <a:xfrm>
            <a:off x="3342647" y="3380953"/>
            <a:ext cx="967789" cy="262562"/>
          </a:xfrm>
          <a:prstGeom prst="curvedConnector3">
            <a:avLst>
              <a:gd name="adj1" fmla="val 63385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rc 100"/>
          <p:cNvCxnSpPr>
            <a:stCxn id="90" idx="3"/>
            <a:endCxn id="92" idx="1"/>
          </p:cNvCxnSpPr>
          <p:nvPr/>
        </p:nvCxnSpPr>
        <p:spPr>
          <a:xfrm>
            <a:off x="5580112" y="2817561"/>
            <a:ext cx="1948549" cy="563392"/>
          </a:xfrm>
          <a:prstGeom prst="curved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rc 68"/>
          <p:cNvCxnSpPr/>
          <p:nvPr/>
        </p:nvCxnSpPr>
        <p:spPr>
          <a:xfrm rot="16200000" flipH="1">
            <a:off x="3368181" y="2191392"/>
            <a:ext cx="1175579" cy="640149"/>
          </a:xfrm>
          <a:prstGeom prst="curvedConnector3">
            <a:avLst>
              <a:gd name="adj1" fmla="val 48055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1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573" y="3317235"/>
            <a:ext cx="262627" cy="2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" name="Groupe 81"/>
          <p:cNvGrpSpPr/>
          <p:nvPr/>
        </p:nvGrpSpPr>
        <p:grpSpPr>
          <a:xfrm>
            <a:off x="5624488" y="2931790"/>
            <a:ext cx="457200" cy="576064"/>
            <a:chOff x="5035043" y="3507854"/>
            <a:chExt cx="457200" cy="576064"/>
          </a:xfrm>
        </p:grpSpPr>
        <p:pic>
          <p:nvPicPr>
            <p:cNvPr id="79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043" y="3912468"/>
              <a:ext cx="4572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043" y="3710161"/>
              <a:ext cx="4572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043" y="3507854"/>
              <a:ext cx="4572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4" name="Connecteur en arc 83"/>
          <p:cNvCxnSpPr>
            <a:endCxn id="81" idx="0"/>
          </p:cNvCxnSpPr>
          <p:nvPr/>
        </p:nvCxnSpPr>
        <p:spPr>
          <a:xfrm rot="16200000" flipH="1">
            <a:off x="4890303" y="1969005"/>
            <a:ext cx="995704" cy="929866"/>
          </a:xfrm>
          <a:prstGeom prst="curvedConnector3">
            <a:avLst>
              <a:gd name="adj1" fmla="val 58418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en arc 107"/>
          <p:cNvCxnSpPr/>
          <p:nvPr/>
        </p:nvCxnSpPr>
        <p:spPr>
          <a:xfrm rot="16200000" flipH="1">
            <a:off x="6018627" y="2091276"/>
            <a:ext cx="1444868" cy="1134486"/>
          </a:xfrm>
          <a:prstGeom prst="curvedConnector3">
            <a:avLst>
              <a:gd name="adj1" fmla="val 39189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6" descr="C:\Users\a452549\Desktop\text817-3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083" y="4149880"/>
            <a:ext cx="347606" cy="3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" name="Connecteur en arc 152"/>
          <p:cNvCxnSpPr>
            <a:stCxn id="148" idx="3"/>
            <a:endCxn id="92" idx="1"/>
          </p:cNvCxnSpPr>
          <p:nvPr/>
        </p:nvCxnSpPr>
        <p:spPr>
          <a:xfrm flipV="1">
            <a:off x="6414689" y="3380953"/>
            <a:ext cx="1113972" cy="942730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en arc 155"/>
          <p:cNvCxnSpPr/>
          <p:nvPr/>
        </p:nvCxnSpPr>
        <p:spPr>
          <a:xfrm rot="16200000" flipH="1">
            <a:off x="7961042" y="2109552"/>
            <a:ext cx="995710" cy="648769"/>
          </a:xfrm>
          <a:prstGeom prst="curvedConnector3">
            <a:avLst>
              <a:gd name="adj1" fmla="val 57653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16" descr="C:\Users\a452549\Desktop\text817-3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3913" y="3136321"/>
            <a:ext cx="195206" cy="1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" name="Groupe 160"/>
          <p:cNvGrpSpPr/>
          <p:nvPr/>
        </p:nvGrpSpPr>
        <p:grpSpPr>
          <a:xfrm>
            <a:off x="8807896" y="3075806"/>
            <a:ext cx="228600" cy="311284"/>
            <a:chOff x="5035043" y="3507854"/>
            <a:chExt cx="457200" cy="576064"/>
          </a:xfrm>
        </p:grpSpPr>
        <p:pic>
          <p:nvPicPr>
            <p:cNvPr id="162" name="Picture 18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043" y="3912468"/>
              <a:ext cx="4572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19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043" y="3710161"/>
              <a:ext cx="4572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20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043" y="3507854"/>
              <a:ext cx="4572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5" name="Groupe 164"/>
          <p:cNvGrpSpPr/>
          <p:nvPr/>
        </p:nvGrpSpPr>
        <p:grpSpPr>
          <a:xfrm>
            <a:off x="8842248" y="4272108"/>
            <a:ext cx="193049" cy="315059"/>
            <a:chOff x="1430109" y="3435846"/>
            <a:chExt cx="466726" cy="603498"/>
          </a:xfrm>
        </p:grpSpPr>
        <p:pic>
          <p:nvPicPr>
            <p:cNvPr id="166" name="Picture 7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110" y="3435846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8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110" y="3651870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9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109" y="3867894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24" name="Connecteur en arc 1023"/>
          <p:cNvCxnSpPr>
            <a:stCxn id="56" idx="2"/>
          </p:cNvCxnSpPr>
          <p:nvPr/>
        </p:nvCxnSpPr>
        <p:spPr>
          <a:xfrm rot="5400000">
            <a:off x="2392605" y="3357887"/>
            <a:ext cx="579370" cy="97310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16" descr="C:\Users\a452549\Desktop\text817-3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904" y="3593824"/>
            <a:ext cx="195206" cy="1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16" descr="C:\Users\a452549\Desktop\text817-3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734" y="4011910"/>
            <a:ext cx="195206" cy="1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6" descr="C:\Users\a452549\Downloads\stall-300px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0488" y="4358030"/>
            <a:ext cx="246926" cy="1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6" descr="C:\Users\a452549\Desktop\text817-3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4645" y="3586963"/>
            <a:ext cx="195206" cy="1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Connecteur en arc 179"/>
          <p:cNvCxnSpPr>
            <a:stCxn id="176" idx="0"/>
            <a:endCxn id="160" idx="2"/>
          </p:cNvCxnSpPr>
          <p:nvPr/>
        </p:nvCxnSpPr>
        <p:spPr>
          <a:xfrm rot="5400000" flipH="1" flipV="1">
            <a:off x="8467863" y="3380172"/>
            <a:ext cx="262297" cy="165009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en arc 182"/>
          <p:cNvCxnSpPr>
            <a:stCxn id="177" idx="0"/>
            <a:endCxn id="176" idx="2"/>
          </p:cNvCxnSpPr>
          <p:nvPr/>
        </p:nvCxnSpPr>
        <p:spPr>
          <a:xfrm flipH="1" flipV="1">
            <a:off x="8516507" y="3789030"/>
            <a:ext cx="1830" cy="2228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en arc 185"/>
          <p:cNvCxnSpPr>
            <a:stCxn id="179" idx="0"/>
            <a:endCxn id="160" idx="2"/>
          </p:cNvCxnSpPr>
          <p:nvPr/>
        </p:nvCxnSpPr>
        <p:spPr>
          <a:xfrm rot="16200000" flipV="1">
            <a:off x="8634164" y="3378879"/>
            <a:ext cx="255436" cy="160732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en arc 188"/>
          <p:cNvCxnSpPr>
            <a:stCxn id="177" idx="1"/>
            <a:endCxn id="178" idx="1"/>
          </p:cNvCxnSpPr>
          <p:nvPr/>
        </p:nvCxnSpPr>
        <p:spPr>
          <a:xfrm rot="10800000" flipH="1" flipV="1">
            <a:off x="8420734" y="4109513"/>
            <a:ext cx="59754" cy="320126"/>
          </a:xfrm>
          <a:prstGeom prst="curvedConnector3">
            <a:avLst>
              <a:gd name="adj1" fmla="val -38256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en arc 206"/>
          <p:cNvCxnSpPr>
            <a:endCxn id="179" idx="2"/>
          </p:cNvCxnSpPr>
          <p:nvPr/>
        </p:nvCxnSpPr>
        <p:spPr>
          <a:xfrm flipV="1">
            <a:off x="8842248" y="3782169"/>
            <a:ext cx="0" cy="367503"/>
          </a:xfrm>
          <a:prstGeom prst="straightConnector1">
            <a:avLst/>
          </a:prstGeom>
          <a:ln>
            <a:solidFill>
              <a:srgbClr val="FFC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en arc 206"/>
          <p:cNvCxnSpPr>
            <a:endCxn id="148" idx="1"/>
          </p:cNvCxnSpPr>
          <p:nvPr/>
        </p:nvCxnSpPr>
        <p:spPr>
          <a:xfrm>
            <a:off x="5509753" y="4323683"/>
            <a:ext cx="557330" cy="0"/>
          </a:xfrm>
          <a:prstGeom prst="straightConnector1">
            <a:avLst/>
          </a:prstGeom>
          <a:ln>
            <a:solidFill>
              <a:srgbClr val="FFC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en arc 206"/>
          <p:cNvCxnSpPr>
            <a:stCxn id="91" idx="3"/>
          </p:cNvCxnSpPr>
          <p:nvPr/>
        </p:nvCxnSpPr>
        <p:spPr>
          <a:xfrm>
            <a:off x="4658042" y="3643515"/>
            <a:ext cx="501077" cy="8355"/>
          </a:xfrm>
          <a:prstGeom prst="straightConnector1">
            <a:avLst/>
          </a:prstGeom>
          <a:ln>
            <a:solidFill>
              <a:srgbClr val="FFC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 84">
            <a:extLst>
              <a:ext uri="{FF2B5EF4-FFF2-40B4-BE49-F238E27FC236}">
                <a16:creationId xmlns:a16="http://schemas.microsoft.com/office/drawing/2014/main" xmlns="" id="{E57BFEE7-3496-494B-A773-8C78E52B566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700006"/>
            <a:ext cx="1074682" cy="320016"/>
          </a:xfrm>
          <a:prstGeom prst="rect">
            <a:avLst/>
          </a:prstGeom>
        </p:spPr>
      </p:pic>
      <p:pic>
        <p:nvPicPr>
          <p:cNvPr id="100" name="Picture 2" descr="https://sp2013.myatos.net/sites/BDS/mar/cys/Collaterals/Image-Photo-logo-picto/Logos%20Cyber/New%202018%20V2/Bull%20Horus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42" y="249662"/>
            <a:ext cx="2330369" cy="4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itre 3"/>
          <p:cNvSpPr txBox="1">
            <a:spLocks/>
          </p:cNvSpPr>
          <p:nvPr/>
        </p:nvSpPr>
        <p:spPr>
          <a:xfrm>
            <a:off x="216488" y="123478"/>
            <a:ext cx="8748000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Smart </a:t>
            </a:r>
            <a:r>
              <a:rPr lang="fr-FR" dirty="0" err="1"/>
              <a:t>Contract</a:t>
            </a:r>
            <a:r>
              <a:rPr lang="fr-FR" dirty="0"/>
              <a:t> et </a:t>
            </a:r>
            <a:r>
              <a:rPr lang="fr-FR" dirty="0" err="1"/>
              <a:t>MilkCoin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19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  <p:bldP spid="28" grpId="0"/>
      <p:bldP spid="20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651B235-B74B-E340-B1DA-6504F95C41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t="4310" r="7359" b="4819"/>
          <a:stretch/>
        </p:blipFill>
        <p:spPr>
          <a:xfrm>
            <a:off x="1403648" y="987574"/>
            <a:ext cx="5976664" cy="360950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Traçabilité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57BFEE7-3496-494B-A773-8C78E52B56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700006"/>
            <a:ext cx="1074682" cy="320016"/>
          </a:xfrm>
          <a:prstGeom prst="rect">
            <a:avLst/>
          </a:prstGeom>
        </p:spPr>
      </p:pic>
      <p:pic>
        <p:nvPicPr>
          <p:cNvPr id="9" name="Picture 2" descr="https://sp2013.myatos.net/sites/BDS/mar/cys/Collaterals/Image-Photo-logo-picto/Logos%20Cyber/New%202018%20V2/Bull%20Hor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42" y="249662"/>
            <a:ext cx="2330369" cy="4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7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et Perspectives</a:t>
            </a:r>
            <a:br>
              <a:rPr lang="fr-FR" dirty="0" smtClean="0"/>
            </a:br>
            <a:endParaRPr lang="fr-FR" b="0" i="1" dirty="0">
              <a:solidFill>
                <a:srgbClr val="0066A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57BFEE7-3496-494B-A773-8C78E52B56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700006"/>
            <a:ext cx="1074682" cy="320016"/>
          </a:xfrm>
          <a:prstGeom prst="rect">
            <a:avLst/>
          </a:prstGeom>
        </p:spPr>
      </p:pic>
      <p:pic>
        <p:nvPicPr>
          <p:cNvPr id="7" name="Picture 2" descr="https://sp2013.myatos.net/sites/BDS/mar/cys/Collaterals/Image-Photo-logo-picto/Logos%20Cyber/New%202018%20V2/Bull%20Ho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42" y="249662"/>
            <a:ext cx="2330369" cy="4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31590"/>
            <a:ext cx="4878130" cy="18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539552" y="3291830"/>
            <a:ext cx="7992888" cy="1080120"/>
          </a:xfrm>
          <a:prstGeom prst="roundRect">
            <a:avLst/>
          </a:prstGeom>
          <a:solidFill>
            <a:srgbClr val="0066A1"/>
          </a:solidFill>
          <a:ln w="19050">
            <a:solidFill>
              <a:srgbClr val="00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592" y="3291830"/>
            <a:ext cx="7472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Technologie </a:t>
            </a:r>
            <a:r>
              <a:rPr lang="fr-FR" sz="1600" dirty="0" err="1" smtClean="0">
                <a:solidFill>
                  <a:schemeClr val="bg1"/>
                </a:solidFill>
              </a:rPr>
              <a:t>Hyperledger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Fabric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et architecture </a:t>
            </a:r>
            <a:r>
              <a:rPr lang="fr-FR" sz="1600" dirty="0" smtClean="0">
                <a:solidFill>
                  <a:schemeClr val="bg1"/>
                </a:solidFill>
              </a:rPr>
              <a:t>de déploiement validées et adaptées </a:t>
            </a:r>
            <a:r>
              <a:rPr lang="fr-FR" sz="1600" dirty="0">
                <a:solidFill>
                  <a:schemeClr val="bg1"/>
                </a:solidFill>
              </a:rPr>
              <a:t>au contexte métier</a:t>
            </a:r>
          </a:p>
          <a:p>
            <a:pPr algn="ctr"/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Poursuite de la mise </a:t>
            </a:r>
            <a:r>
              <a:rPr lang="fr-FR" sz="1600" dirty="0">
                <a:solidFill>
                  <a:schemeClr val="bg1"/>
                </a:solidFill>
              </a:rPr>
              <a:t>en place de la </a:t>
            </a:r>
            <a:r>
              <a:rPr lang="fr-FR" sz="1600" dirty="0" smtClean="0">
                <a:solidFill>
                  <a:schemeClr val="bg1"/>
                </a:solidFill>
              </a:rPr>
              <a:t>traçabilité pour la filière</a:t>
            </a:r>
            <a:endParaRPr lang="en-US" sz="1600" dirty="0">
              <a:latin typeface="Stag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64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jy_C4f.0iMSUKDFSzB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jy_C4f.0iMSUKDFSzB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jy_C4f.0iMSUKDFSzBnA"/>
</p:tagLst>
</file>

<file path=ppt/theme/theme1.xml><?xml version="1.0" encoding="utf-8"?>
<a:theme xmlns:a="http://schemas.openxmlformats.org/drawingml/2006/main" name="Atos v4.0">
  <a:themeElements>
    <a:clrScheme name="Custom 1">
      <a:dk1>
        <a:sysClr val="windowText" lastClr="000000"/>
      </a:dk1>
      <a:lt1>
        <a:sysClr val="window" lastClr="FFFFFF"/>
      </a:lt1>
      <a:dk2>
        <a:srgbClr val="0066A1"/>
      </a:dk2>
      <a:lt2>
        <a:srgbClr val="FFFFFF"/>
      </a:lt2>
      <a:accent1>
        <a:srgbClr val="0066A1"/>
      </a:accent1>
      <a:accent2>
        <a:srgbClr val="0089C4"/>
      </a:accent2>
      <a:accent3>
        <a:srgbClr val="00AFD8"/>
      </a:accent3>
      <a:accent4>
        <a:srgbClr val="0066A1"/>
      </a:accent4>
      <a:accent5>
        <a:srgbClr val="0089C4"/>
      </a:accent5>
      <a:accent6>
        <a:srgbClr val="0066A1"/>
      </a:accent6>
      <a:hlink>
        <a:srgbClr val="0066A1"/>
      </a:hlink>
      <a:folHlink>
        <a:srgbClr val="00AFD8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Atos Primary Color Atos Blue">
      <a:srgbClr val="0066A1"/>
    </a:custClr>
    <a:custClr name="Atos Primary Color White">
      <a:srgbClr val="FFFFFF"/>
    </a:custClr>
    <a:custClr name="Atos Primary Color Grey">
      <a:srgbClr val="808080"/>
    </a:custClr>
    <a:custClr name="Atos Primary Color Black">
      <a:srgbClr val="000000"/>
    </a:custClr>
    <a:custClr name="Atos Secondary Color Orange">
      <a:srgbClr val="FA6119"/>
    </a:custClr>
    <a:custClr name="Atos Secondary Color Yellow">
      <a:srgbClr val="9E9500"/>
    </a:custClr>
    <a:custClr name="Atos Secondary Color Dark purple">
      <a:srgbClr val="6639B7"/>
    </a:custClr>
    <a:custClr name="Atos Secondary Color Light purple">
      <a:srgbClr val="A626AA"/>
    </a:custClr>
    <a:custClr name="Atos Secondary Color Teal">
      <a:srgbClr val="00A59C"/>
    </a:custClr>
    <a:custClr name="Atos Complementary Color Green">
      <a:srgbClr val="3F9C35"/>
    </a:custClr>
    <a:custClr name="Atos Complementary Color Pink">
      <a:srgbClr val="D71F85"/>
    </a:custClr>
    <a:custClr name="Atos Complementary Color Dark grey">
      <a:srgbClr val="898D8D"/>
    </a:custClr>
    <a:custClr name="Atos Complementary Color Light blue">
      <a:srgbClr val="00AFD8"/>
    </a:custClr>
    <a:custClr name="Atos Complementary Color Blue">
      <a:srgbClr val="0089C4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 v4.0</Template>
  <TotalTime>0</TotalTime>
  <Words>158</Words>
  <Application>Microsoft Office PowerPoint</Application>
  <PresentationFormat>Affichage à l'écran (16:9)</PresentationFormat>
  <Paragraphs>67</Paragraphs>
  <Slides>10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Atos v4.0</vt:lpstr>
      <vt:lpstr>think-cell Slide</vt:lpstr>
      <vt:lpstr>Traçabilité : Technologie de blockchain dans le domaine de l’agriculture</vt:lpstr>
      <vt:lpstr>Présentation Applifarm</vt:lpstr>
      <vt:lpstr>Présentation ATOS IoT Security</vt:lpstr>
      <vt:lpstr>Présentation PowerPoint</vt:lpstr>
      <vt:lpstr>Blockchain Décentraliser la Confiance</vt:lpstr>
      <vt:lpstr>Les Technologies Blockchain</vt:lpstr>
      <vt:lpstr>Smart Contract et MilkCoin</vt:lpstr>
      <vt:lpstr>Traçabilité</vt:lpstr>
      <vt:lpstr>Conclusions et Perspectives </vt:lpstr>
      <vt:lpstr>Présentation PowerPoint</vt:lpstr>
    </vt:vector>
  </TitlesOfParts>
  <Company>Atos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AppliFarm – Traçabilité du lait</dc:title>
  <dc:creator>DOMINGOS, THOMAS</dc:creator>
  <cp:lastModifiedBy>DOMINGOS, THOMAS</cp:lastModifiedBy>
  <cp:revision>207</cp:revision>
  <dcterms:created xsi:type="dcterms:W3CDTF">2016-04-04T15:49:24Z</dcterms:created>
  <dcterms:modified xsi:type="dcterms:W3CDTF">2018-03-21T12:11:54Z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21-03-2018</vt:lpwstr>
  </property>
  <property fmtid="{D5CDD505-2E9C-101B-9397-08002B2CF9AE}" pid="3" name="Author">
    <vt:lpwstr>Thomas Domingos</vt:lpwstr>
  </property>
  <property fmtid="{D5CDD505-2E9C-101B-9397-08002B2CF9AE}" pid="4" name="GBU">
    <vt:lpwstr>BDS.Cys.IoTSecurity</vt:lpwstr>
  </property>
  <property fmtid="{D5CDD505-2E9C-101B-9397-08002B2CF9AE}" pid="5" name="Division">
    <vt:lpwstr/>
  </property>
  <property fmtid="{D5CDD505-2E9C-101B-9397-08002B2CF9AE}" pid="6" name="Department">
    <vt:lpwstr/>
  </property>
  <property fmtid="{D5CDD505-2E9C-101B-9397-08002B2CF9AE}" pid="7" name="Classification">
    <vt:lpwstr>© Atos - Confidential - Commercial in confidence</vt:lpwstr>
  </property>
  <property fmtid="{D5CDD505-2E9C-101B-9397-08002B2CF9AE}" pid="8" name="_AdHocReviewCycleID">
    <vt:i4>72172466</vt:i4>
  </property>
  <property fmtid="{D5CDD505-2E9C-101B-9397-08002B2CF9AE}" pid="9" name="_NewReviewCycle">
    <vt:lpwstr/>
  </property>
  <property fmtid="{D5CDD505-2E9C-101B-9397-08002B2CF9AE}" pid="10" name="_EmailSubject">
    <vt:lpwstr>OPENDAY TC OGC ORLEANS  - Présentation sur la thématique Blockchain </vt:lpwstr>
  </property>
  <property fmtid="{D5CDD505-2E9C-101B-9397-08002B2CF9AE}" pid="11" name="_AuthorEmail">
    <vt:lpwstr>thomas.domingos@atos.net</vt:lpwstr>
  </property>
  <property fmtid="{D5CDD505-2E9C-101B-9397-08002B2CF9AE}" pid="12" name="_AuthorEmailDisplayName">
    <vt:lpwstr>DOMINGOS, THOMAS</vt:lpwstr>
  </property>
  <property fmtid="{D5CDD505-2E9C-101B-9397-08002B2CF9AE}" pid="13" name="_PreviousAdHocReviewCycleID">
    <vt:i4>1897215398</vt:i4>
  </property>
</Properties>
</file>